
<file path=[Content_Types].xml><?xml version="1.0" encoding="utf-8"?>
<Types xmlns="http://schemas.openxmlformats.org/package/2006/content-types">
  <Default Extension="jpeg" ContentType="image/jpeg"/>
  <Default Extension="JPG" ContentType="image/.jpg"/>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10"/>
  </p:notesMasterIdLst>
  <p:handoutMasterIdLst>
    <p:handoutMasterId r:id="rId42"/>
  </p:handoutMasterIdLst>
  <p:sldIdLst>
    <p:sldId id="434" r:id="rId4"/>
    <p:sldId id="503" r:id="rId5"/>
    <p:sldId id="504" r:id="rId6"/>
    <p:sldId id="506" r:id="rId7"/>
    <p:sldId id="507" r:id="rId8"/>
    <p:sldId id="508" r:id="rId9"/>
    <p:sldId id="510" r:id="rId11"/>
    <p:sldId id="511" r:id="rId12"/>
    <p:sldId id="547" r:id="rId13"/>
    <p:sldId id="512" r:id="rId14"/>
    <p:sldId id="514" r:id="rId15"/>
    <p:sldId id="515" r:id="rId16"/>
    <p:sldId id="516" r:id="rId17"/>
    <p:sldId id="517" r:id="rId18"/>
    <p:sldId id="518" r:id="rId19"/>
    <p:sldId id="520" r:id="rId20"/>
    <p:sldId id="521" r:id="rId21"/>
    <p:sldId id="523" r:id="rId22"/>
    <p:sldId id="524" r:id="rId23"/>
    <p:sldId id="525" r:id="rId24"/>
    <p:sldId id="526" r:id="rId25"/>
    <p:sldId id="527" r:id="rId26"/>
    <p:sldId id="548" r:id="rId27"/>
    <p:sldId id="549" r:id="rId28"/>
    <p:sldId id="530" r:id="rId29"/>
    <p:sldId id="532" r:id="rId30"/>
    <p:sldId id="546" r:id="rId31"/>
    <p:sldId id="533" r:id="rId32"/>
    <p:sldId id="534" r:id="rId33"/>
    <p:sldId id="535" r:id="rId34"/>
    <p:sldId id="536" r:id="rId35"/>
    <p:sldId id="537" r:id="rId36"/>
    <p:sldId id="550" r:id="rId37"/>
    <p:sldId id="540" r:id="rId38"/>
    <p:sldId id="541" r:id="rId39"/>
    <p:sldId id="542" r:id="rId40"/>
    <p:sldId id="276" r:id="rId41"/>
  </p:sldIdLst>
  <p:sldSz cx="9144000" cy="6858000" type="screen4x3"/>
  <p:notesSz cx="9723120" cy="6858000"/>
  <p:custDataLst>
    <p:tags r:id="rId46"/>
  </p:custDataLst>
  <p:defaultTextStyle>
    <a:defPPr>
      <a:defRPr lang="en-US"/>
    </a:defPPr>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3"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8F8F8"/>
    <a:srgbClr val="FFFFFF"/>
    <a:srgbClr val="C0C0C0"/>
    <a:srgbClr val="2FBFFF"/>
    <a:srgbClr val="1C1C1C"/>
    <a:srgbClr val="969696"/>
    <a:srgbClr val="E3680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65" d="100"/>
          <a:sy n="65" d="100"/>
        </p:scale>
        <p:origin x="-1536" y="-114"/>
      </p:cViewPr>
      <p:guideLst>
        <p:guide orient="horz" pos="2163"/>
        <p:guide pos="2880"/>
      </p:guideLst>
    </p:cSldViewPr>
  </p:slideViewPr>
  <p:notesTextViewPr>
    <p:cViewPr>
      <p:scale>
        <a:sx n="1" d="1"/>
        <a:sy n="1" d="1"/>
      </p:scale>
      <p:origin x="0" y="0"/>
    </p:cViewPr>
  </p:notesTextViewPr>
  <p:gridSpacing cx="76198" cy="7619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6" Type="http://schemas.openxmlformats.org/officeDocument/2006/relationships/tags" Target="tags/tag1.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handoutMaster" Target="handoutMasters/handoutMaster1.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5973597" cy="258068"/>
          </a:xfrm>
          <a:prstGeom prst="rect">
            <a:avLst/>
          </a:prstGeom>
        </p:spPr>
        <p:txBody>
          <a:bodyPr vert="horz" lIns="91440" tIns="45720" rIns="91440" bIns="45720" rtlCol="0"/>
          <a:lstStyle>
            <a:lvl1pPr algn="l">
              <a:defRPr sz="675"/>
            </a:lvl1pPr>
          </a:lstStyle>
          <a:p>
            <a:endParaRPr lang="zh-CN" altLang="en-US"/>
          </a:p>
        </p:txBody>
      </p:sp>
      <p:sp>
        <p:nvSpPr>
          <p:cNvPr id="3" name="日期占位符 2"/>
          <p:cNvSpPr>
            <a:spLocks noGrp="1"/>
          </p:cNvSpPr>
          <p:nvPr>
            <p:ph type="dt" sz="quarter" idx="1"/>
          </p:nvPr>
        </p:nvSpPr>
        <p:spPr>
          <a:xfrm>
            <a:off x="7808437" y="0"/>
            <a:ext cx="5973597" cy="258068"/>
          </a:xfrm>
          <a:prstGeom prst="rect">
            <a:avLst/>
          </a:prstGeom>
        </p:spPr>
        <p:txBody>
          <a:bodyPr vert="horz" lIns="91440" tIns="45720" rIns="91440" bIns="45720" rtlCol="0"/>
          <a:lstStyle>
            <a:lvl1pPr algn="r">
              <a:defRPr sz="67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4885432"/>
            <a:ext cx="5973597" cy="258068"/>
          </a:xfrm>
          <a:prstGeom prst="rect">
            <a:avLst/>
          </a:prstGeom>
        </p:spPr>
        <p:txBody>
          <a:bodyPr vert="horz" lIns="91440" tIns="45720" rIns="91440" bIns="45720" rtlCol="0" anchor="b"/>
          <a:lstStyle>
            <a:lvl1pPr algn="l">
              <a:defRPr sz="675"/>
            </a:lvl1pPr>
          </a:lstStyle>
          <a:p>
            <a:endParaRPr lang="zh-CN" altLang="en-US"/>
          </a:p>
        </p:txBody>
      </p:sp>
      <p:sp>
        <p:nvSpPr>
          <p:cNvPr id="5" name="灯片编号占位符 4"/>
          <p:cNvSpPr>
            <a:spLocks noGrp="1"/>
          </p:cNvSpPr>
          <p:nvPr>
            <p:ph type="sldNum" sz="quarter" idx="3"/>
          </p:nvPr>
        </p:nvSpPr>
        <p:spPr>
          <a:xfrm>
            <a:off x="7808437" y="4885432"/>
            <a:ext cx="5973597" cy="258068"/>
          </a:xfrm>
          <a:prstGeom prst="rect">
            <a:avLst/>
          </a:prstGeom>
        </p:spPr>
        <p:txBody>
          <a:bodyPr vert="horz" lIns="91440" tIns="45720" rIns="91440" bIns="45720" rtlCol="0" anchor="b"/>
          <a:lstStyle>
            <a:lvl1pPr algn="r">
              <a:defRPr sz="67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页眉占位符 161793"/>
          <p:cNvSpPr>
            <a:spLocks noGrp="1" noChangeArrowheads="1"/>
          </p:cNvSpPr>
          <p:nvPr>
            <p:ph type="hdr" sz="quarter"/>
          </p:nvPr>
        </p:nvSpPr>
        <p:spPr bwMode="auto">
          <a:xfrm>
            <a:off x="0" y="0"/>
            <a:ext cx="4214813"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ctr">
              <a:defRPr sz="1200" b="0"/>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5" name="日期占位符 161794"/>
          <p:cNvSpPr>
            <a:spLocks noGrp="1" noChangeArrowheads="1"/>
          </p:cNvSpPr>
          <p:nvPr>
            <p:ph type="dt" idx="1"/>
          </p:nvPr>
        </p:nvSpPr>
        <p:spPr bwMode="auto">
          <a:xfrm>
            <a:off x="5507038" y="0"/>
            <a:ext cx="4214813"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a:defRPr sz="1200" b="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6" name="幻灯片图像占位符 161795"/>
          <p:cNvSpPr>
            <a:spLocks noGrp="1" noRot="1" noChangeAspect="1"/>
          </p:cNvSpPr>
          <p:nvPr>
            <p:ph type="sldImg" idx="2"/>
          </p:nvPr>
        </p:nvSpPr>
        <p:spPr>
          <a:xfrm>
            <a:off x="3148013" y="514350"/>
            <a:ext cx="3429000" cy="2571750"/>
          </a:xfrm>
          <a:prstGeom prst="rect">
            <a:avLst/>
          </a:prstGeom>
          <a:noFill/>
          <a:ln w="9525">
            <a:noFill/>
          </a:ln>
        </p:spPr>
      </p:sp>
      <p:sp>
        <p:nvSpPr>
          <p:cNvPr id="3077" name="文本占位符 161796"/>
          <p:cNvSpPr>
            <a:spLocks noGrp="1" noChangeArrowheads="1"/>
          </p:cNvSpPr>
          <p:nvPr>
            <p:ph type="body" sz="quarter" idx="3"/>
          </p:nvPr>
        </p:nvSpPr>
        <p:spPr bwMode="auto">
          <a:xfrm>
            <a:off x="971550" y="3257550"/>
            <a:ext cx="7780338"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rPr>
              <a:t>Click to edit Master text styles</a:t>
            </a:r>
            <a:endParaRPr kumimoji="0" lang="en-US"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rPr>
              <a:t>Second level</a:t>
            </a:r>
            <a:endParaRPr kumimoji="0" lang="en-US"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rPr>
              <a:t>Third level</a:t>
            </a:r>
            <a:endParaRPr kumimoji="0" lang="en-US"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rPr>
              <a:t>Fourth level</a:t>
            </a:r>
            <a:endParaRPr kumimoji="0" lang="en-US"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rPr>
              <a:t>Fifth level</a:t>
            </a:r>
            <a:endParaRPr kumimoji="0" lang="en-US"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endParaRPr>
          </a:p>
        </p:txBody>
      </p:sp>
      <p:sp>
        <p:nvSpPr>
          <p:cNvPr id="3078" name="页脚占位符 161797"/>
          <p:cNvSpPr>
            <a:spLocks noGrp="1" noChangeArrowheads="1"/>
          </p:cNvSpPr>
          <p:nvPr>
            <p:ph type="ftr" sz="quarter" idx="4"/>
          </p:nvPr>
        </p:nvSpPr>
        <p:spPr bwMode="auto">
          <a:xfrm>
            <a:off x="0" y="6513513"/>
            <a:ext cx="4214813"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lgn="ctr">
              <a:defRPr sz="1200" b="0"/>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9" name="灯片编号占位符 161798"/>
          <p:cNvSpPr>
            <a:spLocks noGrp="1" noChangeArrowheads="1"/>
          </p:cNvSpPr>
          <p:nvPr>
            <p:ph type="sldNum" sz="quarter" idx="5"/>
          </p:nvPr>
        </p:nvSpPr>
        <p:spPr bwMode="auto">
          <a:xfrm>
            <a:off x="5507038" y="6513513"/>
            <a:ext cx="4214813"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lgn="r">
              <a:defRPr sz="1200" b="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925B15B-3161-4F89-A016-B3E50D8F4D87}"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幻灯片图像占位符 1"/>
          <p:cNvSpPr>
            <a:spLocks noGrp="1" noRot="1" noChangeAspect="1" noTextEdit="1"/>
          </p:cNvSpPr>
          <p:nvPr>
            <p:ph type="sldImg"/>
          </p:nvPr>
        </p:nvSpPr>
        <p:spPr/>
      </p:sp>
      <p:sp>
        <p:nvSpPr>
          <p:cNvPr id="10243" name="备注占位符 2"/>
          <p:cNvSpPr>
            <a:spLocks noGrp="1"/>
          </p:cNvSpPr>
          <p:nvPr>
            <p:ph type="body" idx="1"/>
          </p:nvPr>
        </p:nvSpPr>
        <p:spPr/>
        <p:txBody>
          <a:bodyPr wrap="square" lIns="91440" tIns="45720" rIns="91440" bIns="45720" anchor="t" anchorCtr="0"/>
          <a:lstStyle/>
          <a:p>
            <a:pPr lvl="0"/>
            <a:endParaRPr lang="zh-CN" altLang="en-US" dirty="0">
              <a:ea typeface="等线" panose="02010600030101010101" pitchFamily="2" charset="-122"/>
            </a:endParaRPr>
          </a:p>
        </p:txBody>
      </p:sp>
      <p:sp>
        <p:nvSpPr>
          <p:cNvPr id="10244" name="灯片编号占位符 3"/>
          <p:cNvSpPr txBox="1">
            <a:spLocks noGrp="1"/>
          </p:cNvSpPr>
          <p:nvPr>
            <p:ph type="sldNum" sz="quarter"/>
          </p:nvPr>
        </p:nvSpPr>
        <p:spPr>
          <a:xfrm>
            <a:off x="5507038" y="6513513"/>
            <a:ext cx="4214812" cy="342900"/>
          </a:xfrm>
          <a:prstGeom prst="rect">
            <a:avLst/>
          </a:prstGeom>
          <a:noFill/>
          <a:ln w="9525">
            <a:noFill/>
          </a:ln>
        </p:spPr>
        <p:txBody>
          <a:bodyPr anchor="b" anchorCtr="0"/>
          <a:lstStyle/>
          <a:p>
            <a:pPr lvl="0" algn="r" eaLnBrk="1" hangingPunct="1"/>
            <a:fld id="{9A0DB2DC-4C9A-4742-B13C-FB6460FD3503}" type="slidenum">
              <a:rPr lang="zh-CN" altLang="en-US" sz="1200" b="0" dirty="0"/>
            </a:fld>
            <a:endParaRPr lang="zh-CN" altLang="en-US" sz="1200" b="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FED927C-5805-44CD-A52B-FF884BF8CF29}"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FED927C-5805-44CD-A52B-FF884BF8CF29}"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18338" y="65088"/>
            <a:ext cx="1995487" cy="6459537"/>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1030288" y="65088"/>
            <a:ext cx="5835650" cy="6459537"/>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FED927C-5805-44CD-A52B-FF884BF8CF29}"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页脚占位符 3"/>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日期占位符 4"/>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D6A76E9-2110-4C63-B64D-E71CF4745E91}"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页脚占位符 3"/>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日期占位符 4"/>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D6A76E9-2110-4C63-B64D-E71CF4745E91}"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编辑母版文本样式</a:t>
            </a:r>
            <a:endParaRPr lang="zh-CN" altLang="en-US"/>
          </a:p>
        </p:txBody>
      </p:sp>
      <p:sp>
        <p:nvSpPr>
          <p:cNvPr id="4" name="页脚占位符 3"/>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日期占位符 4"/>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D6A76E9-2110-4C63-B64D-E71CF4745E91}"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1030288" y="1163638"/>
            <a:ext cx="3903662" cy="5360987"/>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5086350" y="1163638"/>
            <a:ext cx="3905250" cy="5360987"/>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页脚占位符 4"/>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日期占位符 5"/>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D6A76E9-2110-4C63-B64D-E71CF4745E91}"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630238" y="2505075"/>
            <a:ext cx="386873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4629150" y="2505075"/>
            <a:ext cx="38877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页脚占位符 6"/>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日期占位符 7"/>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D6A76E9-2110-4C63-B64D-E71CF4745E91}"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页脚占位符 2"/>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日期占位符 3"/>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D6A76E9-2110-4C63-B64D-E71CF4745E91}"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页脚占位符 1"/>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D6A76E9-2110-4C63-B64D-E71CF4745E91}"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页脚占位符 4"/>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日期占位符 5"/>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D6A76E9-2110-4C63-B64D-E71CF4745E91}"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FED927C-5805-44CD-A52B-FF884BF8CF29}"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788" y="987425"/>
            <a:ext cx="462915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3200" b="1" i="0" u="none" strike="noStrike" kern="1200" cap="none" spc="0" normalizeH="0" baseline="0" noProof="0">
              <a:ln>
                <a:noFill/>
              </a:ln>
              <a:solidFill>
                <a:schemeClr val="accent1"/>
              </a:solidFill>
              <a:effectLst/>
              <a:uLnTx/>
              <a:uFillTx/>
              <a:latin typeface="+mn-lt"/>
              <a:ea typeface="+mn-ea"/>
              <a:cs typeface="+mn-cs"/>
            </a:endParaRPr>
          </a:p>
        </p:txBody>
      </p:sp>
      <p:sp>
        <p:nvSpPr>
          <p:cNvPr id="4" name="文本占位符 3"/>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页脚占位符 4"/>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日期占位符 5"/>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D6A76E9-2110-4C63-B64D-E71CF4745E91}"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页脚占位符 3"/>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日期占位符 4"/>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D6A76E9-2110-4C63-B64D-E71CF4745E91}"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18338" y="65088"/>
            <a:ext cx="1995487" cy="6459537"/>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1030288" y="65088"/>
            <a:ext cx="5835650" cy="6459537"/>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页脚占位符 3"/>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日期占位符 4"/>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D6A76E9-2110-4C63-B64D-E71CF4745E91}"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FED927C-5805-44CD-A52B-FF884BF8CF29}"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1030288" y="1163638"/>
            <a:ext cx="3903662" cy="5360987"/>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5086350" y="1163638"/>
            <a:ext cx="3905250" cy="5360987"/>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FED927C-5805-44CD-A52B-FF884BF8CF29}"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630238" y="2505075"/>
            <a:ext cx="386873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4629150" y="2505075"/>
            <a:ext cx="38877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FED927C-5805-44CD-A52B-FF884BF8CF29}"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FED927C-5805-44CD-A52B-FF884BF8CF29}"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FED927C-5805-44CD-A52B-FF884BF8CF29}"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FED927C-5805-44CD-A52B-FF884BF8CF29}"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788" y="987425"/>
            <a:ext cx="462915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3200" b="1" i="0" u="none" strike="noStrike" kern="1200" cap="none" spc="0" normalizeH="0" baseline="0" noProof="0">
              <a:ln>
                <a:noFill/>
              </a:ln>
              <a:solidFill>
                <a:schemeClr val="accent1"/>
              </a:solidFill>
              <a:effectLst/>
              <a:uLnTx/>
              <a:uFillTx/>
              <a:latin typeface="+mn-lt"/>
              <a:ea typeface="+mn-ea"/>
              <a:cs typeface="+mn-cs"/>
            </a:endParaRPr>
          </a:p>
        </p:txBody>
      </p:sp>
      <p:sp>
        <p:nvSpPr>
          <p:cNvPr id="4" name="文本占位符 3"/>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FED927C-5805-44CD-A52B-FF884BF8CF29}"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audio" Target="../media/audio1.wav"/><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audio" Target="../media/audio1.wav"/><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直接连接符 151018"/>
          <p:cNvSpPr/>
          <p:nvPr/>
        </p:nvSpPr>
        <p:spPr>
          <a:xfrm>
            <a:off x="1101725" y="1000125"/>
            <a:ext cx="7834313" cy="0"/>
          </a:xfrm>
          <a:prstGeom prst="line">
            <a:avLst/>
          </a:prstGeom>
          <a:ln w="12700" cap="flat" cmpd="sng">
            <a:solidFill>
              <a:schemeClr val="hlink"/>
            </a:solidFill>
            <a:prstDash val="solid"/>
            <a:headEnd type="none" w="med" len="med"/>
            <a:tailEnd type="none" w="med" len="med"/>
          </a:ln>
        </p:spPr>
      </p:sp>
      <p:sp>
        <p:nvSpPr>
          <p:cNvPr id="1027" name="矩形 151001"/>
          <p:cNvSpPr>
            <a:spLocks noChangeArrowheads="1"/>
          </p:cNvSpPr>
          <p:nvPr/>
        </p:nvSpPr>
        <p:spPr bwMode="auto">
          <a:xfrm>
            <a:off x="269875" y="0"/>
            <a:ext cx="284163" cy="6889750"/>
          </a:xfrm>
          <a:prstGeom prst="rect">
            <a:avLst/>
          </a:prstGeom>
          <a:solidFill>
            <a:schemeClr val="accent2">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8" name="矩形 151002"/>
          <p:cNvSpPr>
            <a:spLocks noChangeArrowheads="1"/>
          </p:cNvSpPr>
          <p:nvPr/>
        </p:nvSpPr>
        <p:spPr bwMode="auto">
          <a:xfrm>
            <a:off x="-11112" y="0"/>
            <a:ext cx="328613" cy="6858000"/>
          </a:xfrm>
          <a:prstGeom prst="rect">
            <a:avLst/>
          </a:prstGeom>
          <a:gradFill rotWithShape="1">
            <a:gsLst>
              <a:gs pos="0">
                <a:srgbClr val="152C3A"/>
              </a:gs>
              <a:gs pos="100000">
                <a:schemeClr val="accent2"/>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矩形 151004"/>
          <p:cNvSpPr>
            <a:spLocks noChangeArrowheads="1"/>
          </p:cNvSpPr>
          <p:nvPr/>
        </p:nvSpPr>
        <p:spPr bwMode="auto">
          <a:xfrm>
            <a:off x="749300" y="-12700"/>
            <a:ext cx="71438" cy="6870700"/>
          </a:xfrm>
          <a:prstGeom prst="rect">
            <a:avLst/>
          </a:prstGeom>
          <a:solidFill>
            <a:schemeClr val="accent2">
              <a:alpha val="2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矩形 151006"/>
          <p:cNvSpPr>
            <a:spLocks noChangeArrowheads="1"/>
          </p:cNvSpPr>
          <p:nvPr/>
        </p:nvSpPr>
        <p:spPr bwMode="auto">
          <a:xfrm>
            <a:off x="508000" y="0"/>
            <a:ext cx="168275" cy="6865938"/>
          </a:xfrm>
          <a:prstGeom prst="rect">
            <a:avLst/>
          </a:prstGeom>
          <a:solidFill>
            <a:schemeClr val="accent2">
              <a:alpha val="53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1" name="矩形 151008"/>
          <p:cNvSpPr>
            <a:spLocks noChangeArrowheads="1"/>
          </p:cNvSpPr>
          <p:nvPr/>
        </p:nvSpPr>
        <p:spPr bwMode="auto">
          <a:xfrm>
            <a:off x="661988" y="0"/>
            <a:ext cx="114300" cy="6872288"/>
          </a:xfrm>
          <a:prstGeom prst="rect">
            <a:avLst/>
          </a:prstGeom>
          <a:solidFill>
            <a:schemeClr val="accent2">
              <a:alpha val="37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2" name="标题 150987"/>
          <p:cNvSpPr>
            <a:spLocks noGrp="1"/>
          </p:cNvSpPr>
          <p:nvPr>
            <p:ph type="title"/>
          </p:nvPr>
        </p:nvSpPr>
        <p:spPr>
          <a:xfrm>
            <a:off x="1055688" y="65088"/>
            <a:ext cx="7958137" cy="1011237"/>
          </a:xfrm>
          <a:prstGeom prst="rect">
            <a:avLst/>
          </a:prstGeom>
          <a:noFill/>
          <a:ln w="9525">
            <a:noFill/>
          </a:ln>
        </p:spPr>
        <p:txBody>
          <a:bodyPr anchor="ctr" anchorCtr="0"/>
          <a:lstStyle/>
          <a:p>
            <a:pPr lvl="0"/>
            <a:r>
              <a:rPr lang="en-US" altLang="zh-CN" dirty="0"/>
              <a:t>Click to edit Master title style</a:t>
            </a:r>
            <a:endParaRPr lang="en-US" altLang="zh-CN" dirty="0"/>
          </a:p>
        </p:txBody>
      </p:sp>
      <p:sp>
        <p:nvSpPr>
          <p:cNvPr id="1033" name="文本占位符 150988"/>
          <p:cNvSpPr>
            <a:spLocks noGrp="1"/>
          </p:cNvSpPr>
          <p:nvPr>
            <p:ph type="body" idx="1"/>
          </p:nvPr>
        </p:nvSpPr>
        <p:spPr>
          <a:xfrm>
            <a:off x="1030288" y="1163638"/>
            <a:ext cx="7961312" cy="5360987"/>
          </a:xfrm>
          <a:prstGeom prst="rect">
            <a:avLst/>
          </a:prstGeom>
          <a:noFill/>
          <a:ln w="9525">
            <a:noFill/>
          </a:ln>
        </p:spPr>
        <p:txBody>
          <a:bodyPr/>
          <a:lstStyle/>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1034" name="日期占位符 150989"/>
          <p:cNvSpPr>
            <a:spLocks noGrp="1" noChangeArrowheads="1"/>
          </p:cNvSpPr>
          <p:nvPr>
            <p:ph type="dt" sz="half" idx="2"/>
          </p:nvPr>
        </p:nvSpPr>
        <p:spPr bwMode="auto">
          <a:xfrm>
            <a:off x="1077913" y="6616700"/>
            <a:ext cx="2133600"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ctr">
              <a:defRPr sz="1200" b="0"/>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5" name="页脚占位符 150990"/>
          <p:cNvSpPr>
            <a:spLocks noGrp="1" noChangeArrowheads="1"/>
          </p:cNvSpPr>
          <p:nvPr>
            <p:ph type="ftr" sz="quarter" idx="3"/>
          </p:nvPr>
        </p:nvSpPr>
        <p:spPr bwMode="auto">
          <a:xfrm>
            <a:off x="5838825" y="6616700"/>
            <a:ext cx="2895600"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ctr">
              <a:defRPr sz="1200" b="0"/>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6" name="灯片编号占位符 150991"/>
          <p:cNvSpPr>
            <a:spLocks noGrp="1" noChangeArrowheads="1"/>
          </p:cNvSpPr>
          <p:nvPr>
            <p:ph type="sldNum" sz="quarter" idx="4"/>
          </p:nvPr>
        </p:nvSpPr>
        <p:spPr bwMode="auto">
          <a:xfrm>
            <a:off x="4187825" y="6616700"/>
            <a:ext cx="661988"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a:defRPr sz="1200" b="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FED927C-5805-44CD-A52B-FF884BF8CF29}"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7" name="椭圆 151035"/>
          <p:cNvSpPr>
            <a:spLocks noChangeArrowheads="1"/>
          </p:cNvSpPr>
          <p:nvPr/>
        </p:nvSpPr>
        <p:spPr bwMode="auto">
          <a:xfrm>
            <a:off x="438150" y="1892300"/>
            <a:ext cx="619125" cy="614363"/>
          </a:xfrm>
          <a:prstGeom prst="ellipse">
            <a:avLst/>
          </a:prstGeom>
          <a:blipFill dpi="0" rotWithShape="1">
            <a:blip r:embed="rId12" cstate="print"/>
            <a:srcRect/>
            <a:stretch>
              <a:fillRect/>
            </a:stretch>
          </a:blipFill>
          <a:ln w="28575" cmpd="sng">
            <a:solidFill>
              <a:srgbClr val="F8F8F8">
                <a:alpha val="70000"/>
              </a:srgbClr>
            </a:solidFill>
            <a:round/>
          </a:ln>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8" name="椭圆 151038"/>
          <p:cNvSpPr>
            <a:spLocks noChangeArrowheads="1"/>
          </p:cNvSpPr>
          <p:nvPr/>
        </p:nvSpPr>
        <p:spPr bwMode="auto">
          <a:xfrm>
            <a:off x="442913" y="315913"/>
            <a:ext cx="603250" cy="596900"/>
          </a:xfrm>
          <a:prstGeom prst="ellipse">
            <a:avLst/>
          </a:prstGeom>
          <a:blipFill dpi="0" rotWithShape="1">
            <a:blip r:embed="rId13" cstate="print"/>
            <a:srcRect/>
            <a:stretch>
              <a:fillRect/>
            </a:stretch>
          </a:blipFill>
          <a:ln w="57150" cmpd="sng">
            <a:solidFill>
              <a:srgbClr val="F8F8F8">
                <a:alpha val="70000"/>
              </a:srgbClr>
            </a:solidFill>
            <a:round/>
          </a:ln>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9" name="椭圆 151042"/>
          <p:cNvSpPr>
            <a:spLocks noChangeArrowheads="1"/>
          </p:cNvSpPr>
          <p:nvPr/>
        </p:nvSpPr>
        <p:spPr bwMode="auto">
          <a:xfrm>
            <a:off x="430213" y="1128713"/>
            <a:ext cx="603250" cy="593725"/>
          </a:xfrm>
          <a:prstGeom prst="ellipse">
            <a:avLst/>
          </a:prstGeom>
          <a:blipFill dpi="0" rotWithShape="1">
            <a:blip r:embed="rId14" cstate="print"/>
            <a:srcRect/>
            <a:stretch>
              <a:fillRect/>
            </a:stretch>
          </a:blipFill>
          <a:ln w="38100" cmpd="sng">
            <a:solidFill>
              <a:srgbClr val="F8F8F8">
                <a:alpha val="70000"/>
              </a:srgbClr>
            </a:solidFill>
            <a:round/>
          </a:ln>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sndAc>
      <p:stSnd>
        <p:snd r:embed="rId15"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032"/>
                                        </p:tgtEl>
                                        <p:attrNameLst>
                                          <p:attrName>style.visibility</p:attrName>
                                        </p:attrNameLst>
                                      </p:cBhvr>
                                      <p:to>
                                        <p:strVal val="visible"/>
                                      </p:to>
                                    </p:set>
                                    <p:animEffect transition="in" filter="barn(inVertical)">
                                      <p:cBhvr>
                                        <p:cTn id="7" dur="1000"/>
                                        <p:tgtEl>
                                          <p:spTgt spid="1032"/>
                                        </p:tgtEl>
                                      </p:cBhvr>
                                    </p:animEffect>
                                  </p:childTnLst>
                                </p:cTn>
                              </p:par>
                              <p:par>
                                <p:cTn id="8" presetID="22" presetClass="entr" presetSubtype="1" fill="hold" nodeType="withEffect">
                                  <p:stCondLst>
                                    <p:cond delay="0"/>
                                  </p:stCondLst>
                                  <p:childTnLst>
                                    <p:set>
                                      <p:cBhvr>
                                        <p:cTn id="9" dur="1" fill="hold">
                                          <p:stCondLst>
                                            <p:cond delay="0"/>
                                          </p:stCondLst>
                                        </p:cTn>
                                        <p:tgtEl>
                                          <p:spTgt spid="1028"/>
                                        </p:tgtEl>
                                        <p:attrNameLst>
                                          <p:attrName>style.visibility</p:attrName>
                                        </p:attrNameLst>
                                      </p:cBhvr>
                                      <p:to>
                                        <p:strVal val="visible"/>
                                      </p:to>
                                    </p:set>
                                    <p:animEffect transition="in" filter="wipe(up)">
                                      <p:cBhvr>
                                        <p:cTn id="10" dur="500"/>
                                        <p:tgtEl>
                                          <p:spTgt spid="1028"/>
                                        </p:tgtEl>
                                      </p:cBhvr>
                                    </p:animEffect>
                                  </p:childTnLst>
                                </p:cTn>
                              </p:par>
                              <p:par>
                                <p:cTn id="11" presetID="22" presetClass="entr" presetSubtype="1" fill="hold" nodeType="withEffect">
                                  <p:stCondLst>
                                    <p:cond delay="200"/>
                                  </p:stCondLst>
                                  <p:childTnLst>
                                    <p:set>
                                      <p:cBhvr>
                                        <p:cTn id="12" dur="1" fill="hold">
                                          <p:stCondLst>
                                            <p:cond delay="0"/>
                                          </p:stCondLst>
                                        </p:cTn>
                                        <p:tgtEl>
                                          <p:spTgt spid="1027"/>
                                        </p:tgtEl>
                                        <p:attrNameLst>
                                          <p:attrName>style.visibility</p:attrName>
                                        </p:attrNameLst>
                                      </p:cBhvr>
                                      <p:to>
                                        <p:strVal val="visible"/>
                                      </p:to>
                                    </p:set>
                                    <p:animEffect transition="in" filter="wipe(up)">
                                      <p:cBhvr>
                                        <p:cTn id="13" dur="500"/>
                                        <p:tgtEl>
                                          <p:spTgt spid="1027"/>
                                        </p:tgtEl>
                                      </p:cBhvr>
                                    </p:animEffect>
                                  </p:childTnLst>
                                </p:cTn>
                              </p:par>
                              <p:par>
                                <p:cTn id="14" presetID="22" presetClass="entr" presetSubtype="1" fill="hold" nodeType="withEffect">
                                  <p:stCondLst>
                                    <p:cond delay="800"/>
                                  </p:stCondLst>
                                  <p:childTnLst>
                                    <p:set>
                                      <p:cBhvr>
                                        <p:cTn id="15" dur="1" fill="hold">
                                          <p:stCondLst>
                                            <p:cond delay="0"/>
                                          </p:stCondLst>
                                        </p:cTn>
                                        <p:tgtEl>
                                          <p:spTgt spid="1030"/>
                                        </p:tgtEl>
                                        <p:attrNameLst>
                                          <p:attrName>style.visibility</p:attrName>
                                        </p:attrNameLst>
                                      </p:cBhvr>
                                      <p:to>
                                        <p:strVal val="visible"/>
                                      </p:to>
                                    </p:set>
                                    <p:animEffect transition="in" filter="wipe(up)">
                                      <p:cBhvr>
                                        <p:cTn id="16" dur="500"/>
                                        <p:tgtEl>
                                          <p:spTgt spid="1030"/>
                                        </p:tgtEl>
                                      </p:cBhvr>
                                    </p:animEffect>
                                  </p:childTnLst>
                                </p:cTn>
                              </p:par>
                              <p:par>
                                <p:cTn id="17" presetID="47" presetClass="entr" presetSubtype="0" fill="hold" nodeType="withEffect">
                                  <p:stCondLst>
                                    <p:cond delay="1500"/>
                                  </p:stCondLst>
                                  <p:childTnLst>
                                    <p:set>
                                      <p:cBhvr>
                                        <p:cTn id="18" dur="1" fill="hold">
                                          <p:stCondLst>
                                            <p:cond delay="0"/>
                                          </p:stCondLst>
                                        </p:cTn>
                                        <p:tgtEl>
                                          <p:spTgt spid="1031"/>
                                        </p:tgtEl>
                                        <p:attrNameLst>
                                          <p:attrName>style.visibility</p:attrName>
                                        </p:attrNameLst>
                                      </p:cBhvr>
                                      <p:to>
                                        <p:strVal val="visible"/>
                                      </p:to>
                                    </p:set>
                                    <p:animEffect transition="in" filter="fade">
                                      <p:cBhvr>
                                        <p:cTn id="19" dur="500"/>
                                        <p:tgtEl>
                                          <p:spTgt spid="1031"/>
                                        </p:tgtEl>
                                      </p:cBhvr>
                                    </p:animEffect>
                                    <p:anim calcmode="lin" valueType="num">
                                      <p:cBhvr>
                                        <p:cTn id="20" dur="500" fill="hold"/>
                                        <p:tgtEl>
                                          <p:spTgt spid="1031"/>
                                        </p:tgtEl>
                                        <p:attrNameLst>
                                          <p:attrName>ppt_x</p:attrName>
                                        </p:attrNameLst>
                                      </p:cBhvr>
                                      <p:tavLst>
                                        <p:tav tm="0">
                                          <p:val>
                                            <p:strVal val="#ppt_x"/>
                                          </p:val>
                                        </p:tav>
                                        <p:tav tm="100000">
                                          <p:val>
                                            <p:strVal val="#ppt_x"/>
                                          </p:val>
                                        </p:tav>
                                      </p:tavLst>
                                    </p:anim>
                                    <p:anim calcmode="lin" valueType="num">
                                      <p:cBhvr>
                                        <p:cTn id="21" dur="500" fill="hold"/>
                                        <p:tgtEl>
                                          <p:spTgt spid="1031"/>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2300"/>
                                  </p:stCondLst>
                                  <p:childTnLst>
                                    <p:set>
                                      <p:cBhvr>
                                        <p:cTn id="23" dur="1" fill="hold">
                                          <p:stCondLst>
                                            <p:cond delay="0"/>
                                          </p:stCondLst>
                                        </p:cTn>
                                        <p:tgtEl>
                                          <p:spTgt spid="1029"/>
                                        </p:tgtEl>
                                        <p:attrNameLst>
                                          <p:attrName>style.visibility</p:attrName>
                                        </p:attrNameLst>
                                      </p:cBhvr>
                                      <p:to>
                                        <p:strVal val="visible"/>
                                      </p:to>
                                    </p:set>
                                    <p:animEffect transition="in" filter="fade">
                                      <p:cBhvr>
                                        <p:cTn id="24" dur="500"/>
                                        <p:tgtEl>
                                          <p:spTgt spid="1029"/>
                                        </p:tgtEl>
                                      </p:cBhvr>
                                    </p:animEffect>
                                    <p:anim calcmode="lin" valueType="num">
                                      <p:cBhvr>
                                        <p:cTn id="25" dur="500" fill="hold"/>
                                        <p:tgtEl>
                                          <p:spTgt spid="1029"/>
                                        </p:tgtEl>
                                        <p:attrNameLst>
                                          <p:attrName>ppt_x</p:attrName>
                                        </p:attrNameLst>
                                      </p:cBhvr>
                                      <p:tavLst>
                                        <p:tav tm="0">
                                          <p:val>
                                            <p:strVal val="#ppt_x"/>
                                          </p:val>
                                        </p:tav>
                                        <p:tav tm="100000">
                                          <p:val>
                                            <p:strVal val="#ppt_x"/>
                                          </p:val>
                                        </p:tav>
                                      </p:tavLst>
                                    </p:anim>
                                    <p:anim calcmode="lin" valueType="num">
                                      <p:cBhvr>
                                        <p:cTn id="26" dur="500" fill="hold"/>
                                        <p:tgtEl>
                                          <p:spTgt spid="1029"/>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6" presetClass="emph" presetSubtype="0" fill="hold" nodeType="afterEffect">
                                  <p:stCondLst>
                                    <p:cond delay="0"/>
                                  </p:stCondLst>
                                  <p:childTnLst>
                                    <p:animScale>
                                      <p:cBhvr>
                                        <p:cTn id="29" dur="500" fill="hold"/>
                                        <p:tgtEl>
                                          <p:spTgt spid="1028"/>
                                        </p:tgtEl>
                                      </p:cBhvr>
                                      <p:by x="150000" y="150000"/>
                                    </p:animScale>
                                  </p:childTnLst>
                                </p:cTn>
                              </p:par>
                              <p:par>
                                <p:cTn id="30" presetID="6" presetClass="emph" presetSubtype="0" fill="hold" nodeType="withEffect">
                                  <p:stCondLst>
                                    <p:cond delay="400"/>
                                  </p:stCondLst>
                                  <p:childTnLst>
                                    <p:animScale>
                                      <p:cBhvr>
                                        <p:cTn id="31" dur="500" fill="hold"/>
                                        <p:tgtEl>
                                          <p:spTgt spid="1030"/>
                                        </p:tgtEl>
                                      </p:cBhvr>
                                      <p:by x="150000" y="150000"/>
                                    </p:animScale>
                                  </p:childTnLst>
                                </p:cTn>
                              </p:par>
                              <p:par>
                                <p:cTn id="32" presetID="6" presetClass="emph" presetSubtype="0" fill="hold" nodeType="withEffect">
                                  <p:stCondLst>
                                    <p:cond delay="1100"/>
                                  </p:stCondLst>
                                  <p:childTnLst>
                                    <p:animScale>
                                      <p:cBhvr>
                                        <p:cTn id="33" dur="500" fill="hold"/>
                                        <p:tgtEl>
                                          <p:spTgt spid="1031"/>
                                        </p:tgtEl>
                                      </p:cBhvr>
                                      <p:by x="150000" y="150000"/>
                                    </p:animScale>
                                  </p:childTnLst>
                                </p:cTn>
                              </p:par>
                              <p:par>
                                <p:cTn id="34" presetID="6" presetClass="emph" presetSubtype="0" fill="hold" nodeType="withEffect">
                                  <p:stCondLst>
                                    <p:cond delay="1700"/>
                                  </p:stCondLst>
                                  <p:childTnLst>
                                    <p:animScale>
                                      <p:cBhvr>
                                        <p:cTn id="35" dur="500" fill="hold"/>
                                        <p:tgtEl>
                                          <p:spTgt spid="1029"/>
                                        </p:tgtEl>
                                      </p:cBhvr>
                                      <p:by x="150000" y="150000"/>
                                    </p:animScale>
                                  </p:childTnLst>
                                </p:cTn>
                              </p:par>
                            </p:childTnLst>
                          </p:cTn>
                        </p:par>
                        <p:par>
                          <p:cTn id="36" fill="hold">
                            <p:stCondLst>
                              <p:cond delay="1500"/>
                            </p:stCondLst>
                            <p:childTnLst>
                              <p:par>
                                <p:cTn id="37" presetID="6" presetClass="emph" presetSubtype="0" fill="hold" nodeType="afterEffect">
                                  <p:stCondLst>
                                    <p:cond delay="0"/>
                                  </p:stCondLst>
                                  <p:childTnLst>
                                    <p:animScale>
                                      <p:cBhvr>
                                        <p:cTn id="38" dur="500" fill="hold"/>
                                        <p:tgtEl>
                                          <p:spTgt spid="1027"/>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2" grpId="0" autoUpdateAnimBg="0"/>
    </p:bldLst>
  </p:timing>
  <p:hf sldNum="0" hdr="0" ftr="0" dt="0"/>
  <p:txStyles>
    <p:titleStyle>
      <a:lvl1pPr algn="l" rtl="0" eaLnBrk="0" fontAlgn="base" hangingPunct="0">
        <a:spcBef>
          <a:spcPct val="0"/>
        </a:spcBef>
        <a:spcAft>
          <a:spcPct val="0"/>
        </a:spcAft>
        <a:defRPr sz="4000" b="1" kern="1200">
          <a:solidFill>
            <a:schemeClr val="tx2"/>
          </a:solidFill>
          <a:latin typeface="+mj-lt"/>
          <a:ea typeface="+mj-ea"/>
          <a:cs typeface="+mj-cs"/>
        </a:defRPr>
      </a:lvl1pPr>
      <a:lvl2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5pPr>
      <a:lvl6pPr marL="4572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6pPr>
      <a:lvl7pPr marL="9144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7pPr>
      <a:lvl8pPr marL="13716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8pPr>
      <a:lvl9pPr marL="18288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矩形 15"/>
          <p:cNvSpPr>
            <a:spLocks noChangeArrowheads="1"/>
          </p:cNvSpPr>
          <p:nvPr/>
        </p:nvSpPr>
        <p:spPr bwMode="auto">
          <a:xfrm>
            <a:off x="3071813" y="0"/>
            <a:ext cx="1417638" cy="6858000"/>
          </a:xfrm>
          <a:prstGeom prst="rect">
            <a:avLst/>
          </a:prstGeom>
          <a:solidFill>
            <a:schemeClr val="accent2">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1" name="矩形 16"/>
          <p:cNvSpPr>
            <a:spLocks noChangeArrowheads="1"/>
          </p:cNvSpPr>
          <p:nvPr/>
        </p:nvSpPr>
        <p:spPr bwMode="auto">
          <a:xfrm>
            <a:off x="0" y="0"/>
            <a:ext cx="3152775" cy="6858000"/>
          </a:xfrm>
          <a:prstGeom prst="rect">
            <a:avLst/>
          </a:prstGeom>
          <a:gradFill rotWithShape="1">
            <a:gsLst>
              <a:gs pos="0">
                <a:schemeClr val="accent2"/>
              </a:gs>
              <a:gs pos="100000">
                <a:srgbClr val="4084A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2" name="矩形 17"/>
          <p:cNvSpPr>
            <a:spLocks noChangeArrowheads="1"/>
          </p:cNvSpPr>
          <p:nvPr/>
        </p:nvSpPr>
        <p:spPr bwMode="auto">
          <a:xfrm>
            <a:off x="6902450" y="-9525"/>
            <a:ext cx="303213" cy="6856413"/>
          </a:xfrm>
          <a:prstGeom prst="rect">
            <a:avLst/>
          </a:prstGeom>
          <a:solidFill>
            <a:schemeClr val="accent2">
              <a:alpha val="2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3" name="矩形 18"/>
          <p:cNvSpPr>
            <a:spLocks noChangeArrowheads="1"/>
          </p:cNvSpPr>
          <p:nvPr/>
        </p:nvSpPr>
        <p:spPr bwMode="auto">
          <a:xfrm>
            <a:off x="7158038" y="12700"/>
            <a:ext cx="227013" cy="6858000"/>
          </a:xfrm>
          <a:prstGeom prst="rect">
            <a:avLst/>
          </a:prstGeom>
          <a:solidFill>
            <a:schemeClr val="accent2">
              <a:alpha val="2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4" name="矩形 19"/>
          <p:cNvSpPr>
            <a:spLocks noChangeArrowheads="1"/>
          </p:cNvSpPr>
          <p:nvPr/>
        </p:nvSpPr>
        <p:spPr bwMode="auto">
          <a:xfrm>
            <a:off x="4375150" y="0"/>
            <a:ext cx="1060450" cy="6858000"/>
          </a:xfrm>
          <a:prstGeom prst="rect">
            <a:avLst/>
          </a:prstGeom>
          <a:solidFill>
            <a:schemeClr val="accent2">
              <a:alpha val="64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5" name="矩形 20"/>
          <p:cNvSpPr>
            <a:spLocks noChangeArrowheads="1"/>
          </p:cNvSpPr>
          <p:nvPr/>
        </p:nvSpPr>
        <p:spPr bwMode="auto">
          <a:xfrm>
            <a:off x="5359400" y="-15875"/>
            <a:ext cx="728663" cy="6937375"/>
          </a:xfrm>
          <a:prstGeom prst="rect">
            <a:avLst/>
          </a:prstGeom>
          <a:solidFill>
            <a:schemeClr val="accent2">
              <a:alpha val="53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6" name="矩形 21"/>
          <p:cNvSpPr>
            <a:spLocks noChangeArrowheads="1"/>
          </p:cNvSpPr>
          <p:nvPr/>
        </p:nvSpPr>
        <p:spPr bwMode="auto">
          <a:xfrm>
            <a:off x="6018213" y="-17462"/>
            <a:ext cx="547688" cy="6937375"/>
          </a:xfrm>
          <a:prstGeom prst="rect">
            <a:avLst/>
          </a:prstGeom>
          <a:solidFill>
            <a:schemeClr val="accent2">
              <a:alpha val="46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7" name="矩形 22"/>
          <p:cNvSpPr>
            <a:spLocks noChangeArrowheads="1"/>
          </p:cNvSpPr>
          <p:nvPr/>
        </p:nvSpPr>
        <p:spPr bwMode="auto">
          <a:xfrm>
            <a:off x="6505575" y="0"/>
            <a:ext cx="446088" cy="6858000"/>
          </a:xfrm>
          <a:prstGeom prst="rect">
            <a:avLst/>
          </a:prstGeom>
          <a:solidFill>
            <a:schemeClr val="accent2">
              <a:alpha val="37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8" name="矩形 23"/>
          <p:cNvSpPr>
            <a:spLocks noChangeArrowheads="1"/>
          </p:cNvSpPr>
          <p:nvPr/>
        </p:nvSpPr>
        <p:spPr bwMode="auto">
          <a:xfrm>
            <a:off x="7339013" y="52388"/>
            <a:ext cx="136525" cy="6858000"/>
          </a:xfrm>
          <a:prstGeom prst="rect">
            <a:avLst/>
          </a:prstGeom>
          <a:solidFill>
            <a:schemeClr val="accent2">
              <a:alpha val="14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9" name="矩形 24"/>
          <p:cNvSpPr>
            <a:spLocks noChangeArrowheads="1"/>
          </p:cNvSpPr>
          <p:nvPr/>
        </p:nvSpPr>
        <p:spPr bwMode="auto">
          <a:xfrm>
            <a:off x="8366125" y="20638"/>
            <a:ext cx="344488" cy="6858000"/>
          </a:xfrm>
          <a:prstGeom prst="rect">
            <a:avLst/>
          </a:prstGeom>
          <a:solidFill>
            <a:schemeClr val="accent2">
              <a:alpha val="23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60" name="矩形 25"/>
          <p:cNvSpPr>
            <a:spLocks noChangeArrowheads="1"/>
          </p:cNvSpPr>
          <p:nvPr/>
        </p:nvSpPr>
        <p:spPr bwMode="auto">
          <a:xfrm>
            <a:off x="8664575" y="0"/>
            <a:ext cx="474663" cy="6858000"/>
          </a:xfrm>
          <a:prstGeom prst="rect">
            <a:avLst/>
          </a:prstGeom>
          <a:solidFill>
            <a:schemeClr val="accent2">
              <a:alpha val="28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63" name="矩形 28"/>
          <p:cNvSpPr>
            <a:spLocks noChangeArrowheads="1"/>
          </p:cNvSpPr>
          <p:nvPr/>
        </p:nvSpPr>
        <p:spPr bwMode="auto">
          <a:xfrm>
            <a:off x="7953375" y="4763"/>
            <a:ext cx="136525" cy="6858000"/>
          </a:xfrm>
          <a:prstGeom prst="rect">
            <a:avLst/>
          </a:prstGeom>
          <a:solidFill>
            <a:schemeClr val="accent2">
              <a:alpha val="6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64" name="矩形 29"/>
          <p:cNvSpPr>
            <a:spLocks noChangeArrowheads="1"/>
          </p:cNvSpPr>
          <p:nvPr/>
        </p:nvSpPr>
        <p:spPr bwMode="auto">
          <a:xfrm>
            <a:off x="8045450" y="4763"/>
            <a:ext cx="168275" cy="6858000"/>
          </a:xfrm>
          <a:prstGeom prst="rect">
            <a:avLst/>
          </a:prstGeom>
          <a:solidFill>
            <a:schemeClr val="accent2">
              <a:alpha val="12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65" name="矩形 30"/>
          <p:cNvSpPr>
            <a:spLocks noChangeArrowheads="1"/>
          </p:cNvSpPr>
          <p:nvPr/>
        </p:nvSpPr>
        <p:spPr bwMode="auto">
          <a:xfrm>
            <a:off x="8177213" y="-9525"/>
            <a:ext cx="230188" cy="6856413"/>
          </a:xfrm>
          <a:prstGeom prst="rect">
            <a:avLst/>
          </a:prstGeom>
          <a:solidFill>
            <a:schemeClr val="accent2">
              <a:alpha val="17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66" name="标题 150987"/>
          <p:cNvSpPr>
            <a:spLocks noGrp="1"/>
          </p:cNvSpPr>
          <p:nvPr>
            <p:ph type="title"/>
          </p:nvPr>
        </p:nvSpPr>
        <p:spPr>
          <a:xfrm>
            <a:off x="1055688" y="65088"/>
            <a:ext cx="7958137" cy="1011237"/>
          </a:xfrm>
          <a:prstGeom prst="rect">
            <a:avLst/>
          </a:prstGeom>
          <a:noFill/>
          <a:ln w="9525">
            <a:noFill/>
          </a:ln>
        </p:spPr>
        <p:txBody>
          <a:bodyPr anchor="ctr" anchorCtr="0"/>
          <a:lstStyle/>
          <a:p>
            <a:pPr lvl="0"/>
            <a:r>
              <a:rPr lang="en-US" altLang="zh-CN" dirty="0"/>
              <a:t>Click to edit Master title style</a:t>
            </a:r>
            <a:endParaRPr lang="en-US" altLang="zh-CN" dirty="0"/>
          </a:p>
        </p:txBody>
      </p:sp>
      <p:sp>
        <p:nvSpPr>
          <p:cNvPr id="2067" name="文本占位符 150988"/>
          <p:cNvSpPr>
            <a:spLocks noGrp="1"/>
          </p:cNvSpPr>
          <p:nvPr>
            <p:ph type="body" idx="1"/>
          </p:nvPr>
        </p:nvSpPr>
        <p:spPr>
          <a:xfrm>
            <a:off x="1030288" y="1163638"/>
            <a:ext cx="7961312" cy="5360987"/>
          </a:xfrm>
          <a:prstGeom prst="rect">
            <a:avLst/>
          </a:prstGeom>
          <a:noFill/>
          <a:ln w="9525">
            <a:noFill/>
          </a:ln>
        </p:spPr>
        <p:txBody>
          <a:bodyPr/>
          <a:lstStyle/>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2068" name="页脚占位符 436849"/>
          <p:cNvSpPr>
            <a:spLocks noGrp="1" noChangeArrowheads="1"/>
          </p:cNvSpPr>
          <p:nvPr>
            <p:ph type="ftr" sz="quarter" idx="3"/>
          </p:nvPr>
        </p:nvSpPr>
        <p:spPr bwMode="auto">
          <a:xfrm>
            <a:off x="3552825" y="6534150"/>
            <a:ext cx="2895600"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ctr">
              <a:defRPr sz="1200" b="0"/>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69" name="日期占位符 436848"/>
          <p:cNvSpPr>
            <a:spLocks noGrp="1" noChangeArrowheads="1"/>
          </p:cNvSpPr>
          <p:nvPr>
            <p:ph type="dt" sz="quarter" idx="2"/>
          </p:nvPr>
        </p:nvSpPr>
        <p:spPr bwMode="auto">
          <a:xfrm>
            <a:off x="6900863" y="6526213"/>
            <a:ext cx="21336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ctr">
              <a:defRPr sz="1200" b="0"/>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70" name="灯片编号占位符 436850"/>
          <p:cNvSpPr>
            <a:spLocks noGrp="1" noChangeArrowheads="1"/>
          </p:cNvSpPr>
          <p:nvPr>
            <p:ph type="sldNum" sz="quarter" idx="4"/>
          </p:nvPr>
        </p:nvSpPr>
        <p:spPr bwMode="auto">
          <a:xfrm>
            <a:off x="3011488" y="6527800"/>
            <a:ext cx="3730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a:defRPr sz="1200" b="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D6A76E9-2110-4C63-B64D-E71CF4745E91}"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sndAc>
      <p:stSnd>
        <p:snd r:embed="rId12"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wipe(up)">
                                      <p:cBhvr>
                                        <p:cTn id="7" dur="500"/>
                                        <p:tgtEl>
                                          <p:spTgt spid="2051"/>
                                        </p:tgtEl>
                                      </p:cBhvr>
                                    </p:animEffect>
                                  </p:childTnLst>
                                </p:cTn>
                              </p:par>
                              <p:par>
                                <p:cTn id="8" presetID="22" presetClass="entr" presetSubtype="1" fill="hold" nodeType="withEffect">
                                  <p:stCondLst>
                                    <p:cond delay="200"/>
                                  </p:stCondLst>
                                  <p:childTnLst>
                                    <p:set>
                                      <p:cBhvr>
                                        <p:cTn id="9" dur="1" fill="hold">
                                          <p:stCondLst>
                                            <p:cond delay="0"/>
                                          </p:stCondLst>
                                        </p:cTn>
                                        <p:tgtEl>
                                          <p:spTgt spid="2050"/>
                                        </p:tgtEl>
                                        <p:attrNameLst>
                                          <p:attrName>style.visibility</p:attrName>
                                        </p:attrNameLst>
                                      </p:cBhvr>
                                      <p:to>
                                        <p:strVal val="visible"/>
                                      </p:to>
                                    </p:set>
                                    <p:animEffect transition="in" filter="wipe(up)">
                                      <p:cBhvr>
                                        <p:cTn id="10" dur="500"/>
                                        <p:tgtEl>
                                          <p:spTgt spid="2050"/>
                                        </p:tgtEl>
                                      </p:cBhvr>
                                    </p:animEffect>
                                  </p:childTnLst>
                                </p:cTn>
                              </p:par>
                              <p:par>
                                <p:cTn id="11" presetID="22" presetClass="entr" presetSubtype="1" fill="hold" nodeType="withEffect">
                                  <p:stCondLst>
                                    <p:cond delay="500"/>
                                  </p:stCondLst>
                                  <p:childTnLst>
                                    <p:set>
                                      <p:cBhvr>
                                        <p:cTn id="12" dur="1" fill="hold">
                                          <p:stCondLst>
                                            <p:cond delay="0"/>
                                          </p:stCondLst>
                                        </p:cTn>
                                        <p:tgtEl>
                                          <p:spTgt spid="2054"/>
                                        </p:tgtEl>
                                        <p:attrNameLst>
                                          <p:attrName>style.visibility</p:attrName>
                                        </p:attrNameLst>
                                      </p:cBhvr>
                                      <p:to>
                                        <p:strVal val="visible"/>
                                      </p:to>
                                    </p:set>
                                    <p:animEffect transition="in" filter="wipe(up)">
                                      <p:cBhvr>
                                        <p:cTn id="13" dur="500"/>
                                        <p:tgtEl>
                                          <p:spTgt spid="2054"/>
                                        </p:tgtEl>
                                      </p:cBhvr>
                                    </p:animEffect>
                                  </p:childTnLst>
                                </p:cTn>
                              </p:par>
                              <p:par>
                                <p:cTn id="14" presetID="22" presetClass="entr" presetSubtype="1" fill="hold" nodeType="withEffect">
                                  <p:stCondLst>
                                    <p:cond delay="800"/>
                                  </p:stCondLst>
                                  <p:childTnLst>
                                    <p:set>
                                      <p:cBhvr>
                                        <p:cTn id="15" dur="1" fill="hold">
                                          <p:stCondLst>
                                            <p:cond delay="0"/>
                                          </p:stCondLst>
                                        </p:cTn>
                                        <p:tgtEl>
                                          <p:spTgt spid="2055"/>
                                        </p:tgtEl>
                                        <p:attrNameLst>
                                          <p:attrName>style.visibility</p:attrName>
                                        </p:attrNameLst>
                                      </p:cBhvr>
                                      <p:to>
                                        <p:strVal val="visible"/>
                                      </p:to>
                                    </p:set>
                                    <p:animEffect transition="in" filter="wipe(up)">
                                      <p:cBhvr>
                                        <p:cTn id="16" dur="500"/>
                                        <p:tgtEl>
                                          <p:spTgt spid="2055"/>
                                        </p:tgtEl>
                                      </p:cBhvr>
                                    </p:animEffect>
                                  </p:childTnLst>
                                </p:cTn>
                              </p:par>
                              <p:par>
                                <p:cTn id="17" presetID="47" presetClass="entr" presetSubtype="0" fill="hold" nodeType="withEffect">
                                  <p:stCondLst>
                                    <p:cond delay="1100"/>
                                  </p:stCondLst>
                                  <p:childTnLst>
                                    <p:set>
                                      <p:cBhvr>
                                        <p:cTn id="18" dur="1" fill="hold">
                                          <p:stCondLst>
                                            <p:cond delay="0"/>
                                          </p:stCondLst>
                                        </p:cTn>
                                        <p:tgtEl>
                                          <p:spTgt spid="2056"/>
                                        </p:tgtEl>
                                        <p:attrNameLst>
                                          <p:attrName>style.visibility</p:attrName>
                                        </p:attrNameLst>
                                      </p:cBhvr>
                                      <p:to>
                                        <p:strVal val="visible"/>
                                      </p:to>
                                    </p:set>
                                    <p:animEffect transition="in" filter="fade">
                                      <p:cBhvr>
                                        <p:cTn id="19" dur="500"/>
                                        <p:tgtEl>
                                          <p:spTgt spid="2056"/>
                                        </p:tgtEl>
                                      </p:cBhvr>
                                    </p:animEffect>
                                    <p:anim calcmode="lin" valueType="num">
                                      <p:cBhvr>
                                        <p:cTn id="20" dur="500" fill="hold"/>
                                        <p:tgtEl>
                                          <p:spTgt spid="2056"/>
                                        </p:tgtEl>
                                        <p:attrNameLst>
                                          <p:attrName>ppt_x</p:attrName>
                                        </p:attrNameLst>
                                      </p:cBhvr>
                                      <p:tavLst>
                                        <p:tav tm="0">
                                          <p:val>
                                            <p:strVal val="#ppt_x"/>
                                          </p:val>
                                        </p:tav>
                                        <p:tav tm="100000">
                                          <p:val>
                                            <p:strVal val="#ppt_x"/>
                                          </p:val>
                                        </p:tav>
                                      </p:tavLst>
                                    </p:anim>
                                    <p:anim calcmode="lin" valueType="num">
                                      <p:cBhvr>
                                        <p:cTn id="21" dur="500" fill="hold"/>
                                        <p:tgtEl>
                                          <p:spTgt spid="2056"/>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1500"/>
                                  </p:stCondLst>
                                  <p:childTnLst>
                                    <p:set>
                                      <p:cBhvr>
                                        <p:cTn id="23" dur="1" fill="hold">
                                          <p:stCondLst>
                                            <p:cond delay="0"/>
                                          </p:stCondLst>
                                        </p:cTn>
                                        <p:tgtEl>
                                          <p:spTgt spid="2057"/>
                                        </p:tgtEl>
                                        <p:attrNameLst>
                                          <p:attrName>style.visibility</p:attrName>
                                        </p:attrNameLst>
                                      </p:cBhvr>
                                      <p:to>
                                        <p:strVal val="visible"/>
                                      </p:to>
                                    </p:set>
                                    <p:animEffect transition="in" filter="fade">
                                      <p:cBhvr>
                                        <p:cTn id="24" dur="500"/>
                                        <p:tgtEl>
                                          <p:spTgt spid="2057"/>
                                        </p:tgtEl>
                                      </p:cBhvr>
                                    </p:animEffect>
                                    <p:anim calcmode="lin" valueType="num">
                                      <p:cBhvr>
                                        <p:cTn id="25" dur="500" fill="hold"/>
                                        <p:tgtEl>
                                          <p:spTgt spid="2057"/>
                                        </p:tgtEl>
                                        <p:attrNameLst>
                                          <p:attrName>ppt_x</p:attrName>
                                        </p:attrNameLst>
                                      </p:cBhvr>
                                      <p:tavLst>
                                        <p:tav tm="0">
                                          <p:val>
                                            <p:strVal val="#ppt_x"/>
                                          </p:val>
                                        </p:tav>
                                        <p:tav tm="100000">
                                          <p:val>
                                            <p:strVal val="#ppt_x"/>
                                          </p:val>
                                        </p:tav>
                                      </p:tavLst>
                                    </p:anim>
                                    <p:anim calcmode="lin" valueType="num">
                                      <p:cBhvr>
                                        <p:cTn id="26" dur="500" fill="hold"/>
                                        <p:tgtEl>
                                          <p:spTgt spid="2057"/>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1900"/>
                                  </p:stCondLst>
                                  <p:childTnLst>
                                    <p:set>
                                      <p:cBhvr>
                                        <p:cTn id="28" dur="1" fill="hold">
                                          <p:stCondLst>
                                            <p:cond delay="0"/>
                                          </p:stCondLst>
                                        </p:cTn>
                                        <p:tgtEl>
                                          <p:spTgt spid="2052"/>
                                        </p:tgtEl>
                                        <p:attrNameLst>
                                          <p:attrName>style.visibility</p:attrName>
                                        </p:attrNameLst>
                                      </p:cBhvr>
                                      <p:to>
                                        <p:strVal val="visible"/>
                                      </p:to>
                                    </p:set>
                                    <p:animEffect transition="in" filter="fade">
                                      <p:cBhvr>
                                        <p:cTn id="29" dur="500"/>
                                        <p:tgtEl>
                                          <p:spTgt spid="2052"/>
                                        </p:tgtEl>
                                      </p:cBhvr>
                                    </p:animEffect>
                                    <p:anim calcmode="lin" valueType="num">
                                      <p:cBhvr>
                                        <p:cTn id="30" dur="500" fill="hold"/>
                                        <p:tgtEl>
                                          <p:spTgt spid="2052"/>
                                        </p:tgtEl>
                                        <p:attrNameLst>
                                          <p:attrName>ppt_x</p:attrName>
                                        </p:attrNameLst>
                                      </p:cBhvr>
                                      <p:tavLst>
                                        <p:tav tm="0">
                                          <p:val>
                                            <p:strVal val="#ppt_x"/>
                                          </p:val>
                                        </p:tav>
                                        <p:tav tm="100000">
                                          <p:val>
                                            <p:strVal val="#ppt_x"/>
                                          </p:val>
                                        </p:tav>
                                      </p:tavLst>
                                    </p:anim>
                                    <p:anim calcmode="lin" valueType="num">
                                      <p:cBhvr>
                                        <p:cTn id="31" dur="500" fill="hold"/>
                                        <p:tgtEl>
                                          <p:spTgt spid="2052"/>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2300"/>
                                  </p:stCondLst>
                                  <p:childTnLst>
                                    <p:set>
                                      <p:cBhvr>
                                        <p:cTn id="33" dur="1" fill="hold">
                                          <p:stCondLst>
                                            <p:cond delay="0"/>
                                          </p:stCondLst>
                                        </p:cTn>
                                        <p:tgtEl>
                                          <p:spTgt spid="2053"/>
                                        </p:tgtEl>
                                        <p:attrNameLst>
                                          <p:attrName>style.visibility</p:attrName>
                                        </p:attrNameLst>
                                      </p:cBhvr>
                                      <p:to>
                                        <p:strVal val="visible"/>
                                      </p:to>
                                    </p:set>
                                    <p:animEffect transition="in" filter="fade">
                                      <p:cBhvr>
                                        <p:cTn id="34" dur="500"/>
                                        <p:tgtEl>
                                          <p:spTgt spid="2053"/>
                                        </p:tgtEl>
                                      </p:cBhvr>
                                    </p:animEffect>
                                    <p:anim calcmode="lin" valueType="num">
                                      <p:cBhvr>
                                        <p:cTn id="35" dur="500" fill="hold"/>
                                        <p:tgtEl>
                                          <p:spTgt spid="2053"/>
                                        </p:tgtEl>
                                        <p:attrNameLst>
                                          <p:attrName>ppt_x</p:attrName>
                                        </p:attrNameLst>
                                      </p:cBhvr>
                                      <p:tavLst>
                                        <p:tav tm="0">
                                          <p:val>
                                            <p:strVal val="#ppt_x"/>
                                          </p:val>
                                        </p:tav>
                                        <p:tav tm="100000">
                                          <p:val>
                                            <p:strVal val="#ppt_x"/>
                                          </p:val>
                                        </p:tav>
                                      </p:tavLst>
                                    </p:anim>
                                    <p:anim calcmode="lin" valueType="num">
                                      <p:cBhvr>
                                        <p:cTn id="36" dur="500" fill="hold"/>
                                        <p:tgtEl>
                                          <p:spTgt spid="2053"/>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2600"/>
                                  </p:stCondLst>
                                  <p:childTnLst>
                                    <p:set>
                                      <p:cBhvr>
                                        <p:cTn id="38" dur="1" fill="hold">
                                          <p:stCondLst>
                                            <p:cond delay="0"/>
                                          </p:stCondLst>
                                        </p:cTn>
                                        <p:tgtEl>
                                          <p:spTgt spid="2058"/>
                                        </p:tgtEl>
                                        <p:attrNameLst>
                                          <p:attrName>style.visibility</p:attrName>
                                        </p:attrNameLst>
                                      </p:cBhvr>
                                      <p:to>
                                        <p:strVal val="visible"/>
                                      </p:to>
                                    </p:set>
                                    <p:animEffect transition="in" filter="fade">
                                      <p:cBhvr>
                                        <p:cTn id="39" dur="500"/>
                                        <p:tgtEl>
                                          <p:spTgt spid="2058"/>
                                        </p:tgtEl>
                                      </p:cBhvr>
                                    </p:animEffect>
                                    <p:anim calcmode="lin" valueType="num">
                                      <p:cBhvr>
                                        <p:cTn id="40" dur="500" fill="hold"/>
                                        <p:tgtEl>
                                          <p:spTgt spid="2058"/>
                                        </p:tgtEl>
                                        <p:attrNameLst>
                                          <p:attrName>ppt_x</p:attrName>
                                        </p:attrNameLst>
                                      </p:cBhvr>
                                      <p:tavLst>
                                        <p:tav tm="0">
                                          <p:val>
                                            <p:strVal val="#ppt_x"/>
                                          </p:val>
                                        </p:tav>
                                        <p:tav tm="100000">
                                          <p:val>
                                            <p:strVal val="#ppt_x"/>
                                          </p:val>
                                        </p:tav>
                                      </p:tavLst>
                                    </p:anim>
                                    <p:anim calcmode="lin" valueType="num">
                                      <p:cBhvr>
                                        <p:cTn id="41" dur="500" fill="hold"/>
                                        <p:tgtEl>
                                          <p:spTgt spid="2058"/>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2600"/>
                                  </p:stCondLst>
                                  <p:childTnLst>
                                    <p:set>
                                      <p:cBhvr>
                                        <p:cTn id="43" dur="1" fill="hold">
                                          <p:stCondLst>
                                            <p:cond delay="0"/>
                                          </p:stCondLst>
                                        </p:cTn>
                                        <p:tgtEl>
                                          <p:spTgt spid="2064"/>
                                        </p:tgtEl>
                                        <p:attrNameLst>
                                          <p:attrName>style.visibility</p:attrName>
                                        </p:attrNameLst>
                                      </p:cBhvr>
                                      <p:to>
                                        <p:strVal val="visible"/>
                                      </p:to>
                                    </p:set>
                                    <p:animEffect transition="in" filter="fade">
                                      <p:cBhvr>
                                        <p:cTn id="44" dur="500"/>
                                        <p:tgtEl>
                                          <p:spTgt spid="2064"/>
                                        </p:tgtEl>
                                      </p:cBhvr>
                                    </p:animEffect>
                                    <p:anim calcmode="lin" valueType="num">
                                      <p:cBhvr>
                                        <p:cTn id="45" dur="500" fill="hold"/>
                                        <p:tgtEl>
                                          <p:spTgt spid="2064"/>
                                        </p:tgtEl>
                                        <p:attrNameLst>
                                          <p:attrName>ppt_x</p:attrName>
                                        </p:attrNameLst>
                                      </p:cBhvr>
                                      <p:tavLst>
                                        <p:tav tm="0">
                                          <p:val>
                                            <p:strVal val="#ppt_x"/>
                                          </p:val>
                                        </p:tav>
                                        <p:tav tm="100000">
                                          <p:val>
                                            <p:strVal val="#ppt_x"/>
                                          </p:val>
                                        </p:tav>
                                      </p:tavLst>
                                    </p:anim>
                                    <p:anim calcmode="lin" valueType="num">
                                      <p:cBhvr>
                                        <p:cTn id="46" dur="500" fill="hold"/>
                                        <p:tgtEl>
                                          <p:spTgt spid="2064"/>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2500"/>
                                  </p:stCondLst>
                                  <p:childTnLst>
                                    <p:set>
                                      <p:cBhvr>
                                        <p:cTn id="48" dur="1" fill="hold">
                                          <p:stCondLst>
                                            <p:cond delay="0"/>
                                          </p:stCondLst>
                                        </p:cTn>
                                        <p:tgtEl>
                                          <p:spTgt spid="2063"/>
                                        </p:tgtEl>
                                        <p:attrNameLst>
                                          <p:attrName>style.visibility</p:attrName>
                                        </p:attrNameLst>
                                      </p:cBhvr>
                                      <p:to>
                                        <p:strVal val="visible"/>
                                      </p:to>
                                    </p:set>
                                    <p:animEffect transition="in" filter="fade">
                                      <p:cBhvr>
                                        <p:cTn id="49" dur="500"/>
                                        <p:tgtEl>
                                          <p:spTgt spid="2063"/>
                                        </p:tgtEl>
                                      </p:cBhvr>
                                    </p:animEffect>
                                    <p:anim calcmode="lin" valueType="num">
                                      <p:cBhvr>
                                        <p:cTn id="50" dur="500" fill="hold"/>
                                        <p:tgtEl>
                                          <p:spTgt spid="2063"/>
                                        </p:tgtEl>
                                        <p:attrNameLst>
                                          <p:attrName>ppt_x</p:attrName>
                                        </p:attrNameLst>
                                      </p:cBhvr>
                                      <p:tavLst>
                                        <p:tav tm="0">
                                          <p:val>
                                            <p:strVal val="#ppt_x"/>
                                          </p:val>
                                        </p:tav>
                                        <p:tav tm="100000">
                                          <p:val>
                                            <p:strVal val="#ppt_x"/>
                                          </p:val>
                                        </p:tav>
                                      </p:tavLst>
                                    </p:anim>
                                    <p:anim calcmode="lin" valueType="num">
                                      <p:cBhvr>
                                        <p:cTn id="51" dur="500" fill="hold"/>
                                        <p:tgtEl>
                                          <p:spTgt spid="2063"/>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2400"/>
                                  </p:stCondLst>
                                  <p:childTnLst>
                                    <p:set>
                                      <p:cBhvr>
                                        <p:cTn id="53" dur="1" fill="hold">
                                          <p:stCondLst>
                                            <p:cond delay="0"/>
                                          </p:stCondLst>
                                        </p:cTn>
                                        <p:tgtEl>
                                          <p:spTgt spid="2065"/>
                                        </p:tgtEl>
                                        <p:attrNameLst>
                                          <p:attrName>style.visibility</p:attrName>
                                        </p:attrNameLst>
                                      </p:cBhvr>
                                      <p:to>
                                        <p:strVal val="visible"/>
                                      </p:to>
                                    </p:set>
                                    <p:animEffect transition="in" filter="fade">
                                      <p:cBhvr>
                                        <p:cTn id="54" dur="500"/>
                                        <p:tgtEl>
                                          <p:spTgt spid="2065"/>
                                        </p:tgtEl>
                                      </p:cBhvr>
                                    </p:animEffect>
                                    <p:anim calcmode="lin" valueType="num">
                                      <p:cBhvr>
                                        <p:cTn id="55" dur="500" fill="hold"/>
                                        <p:tgtEl>
                                          <p:spTgt spid="2065"/>
                                        </p:tgtEl>
                                        <p:attrNameLst>
                                          <p:attrName>ppt_x</p:attrName>
                                        </p:attrNameLst>
                                      </p:cBhvr>
                                      <p:tavLst>
                                        <p:tav tm="0">
                                          <p:val>
                                            <p:strVal val="#ppt_x"/>
                                          </p:val>
                                        </p:tav>
                                        <p:tav tm="100000">
                                          <p:val>
                                            <p:strVal val="#ppt_x"/>
                                          </p:val>
                                        </p:tav>
                                      </p:tavLst>
                                    </p:anim>
                                    <p:anim calcmode="lin" valueType="num">
                                      <p:cBhvr>
                                        <p:cTn id="56" dur="500" fill="hold"/>
                                        <p:tgtEl>
                                          <p:spTgt spid="2065"/>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2000"/>
                                  </p:stCondLst>
                                  <p:childTnLst>
                                    <p:set>
                                      <p:cBhvr>
                                        <p:cTn id="58" dur="1" fill="hold">
                                          <p:stCondLst>
                                            <p:cond delay="0"/>
                                          </p:stCondLst>
                                        </p:cTn>
                                        <p:tgtEl>
                                          <p:spTgt spid="2059"/>
                                        </p:tgtEl>
                                        <p:attrNameLst>
                                          <p:attrName>style.visibility</p:attrName>
                                        </p:attrNameLst>
                                      </p:cBhvr>
                                      <p:to>
                                        <p:strVal val="visible"/>
                                      </p:to>
                                    </p:set>
                                    <p:animEffect transition="in" filter="fade">
                                      <p:cBhvr>
                                        <p:cTn id="59" dur="500"/>
                                        <p:tgtEl>
                                          <p:spTgt spid="2059"/>
                                        </p:tgtEl>
                                      </p:cBhvr>
                                    </p:animEffect>
                                    <p:anim calcmode="lin" valueType="num">
                                      <p:cBhvr>
                                        <p:cTn id="60" dur="500" fill="hold"/>
                                        <p:tgtEl>
                                          <p:spTgt spid="2059"/>
                                        </p:tgtEl>
                                        <p:attrNameLst>
                                          <p:attrName>ppt_x</p:attrName>
                                        </p:attrNameLst>
                                      </p:cBhvr>
                                      <p:tavLst>
                                        <p:tav tm="0">
                                          <p:val>
                                            <p:strVal val="#ppt_x"/>
                                          </p:val>
                                        </p:tav>
                                        <p:tav tm="100000">
                                          <p:val>
                                            <p:strVal val="#ppt_x"/>
                                          </p:val>
                                        </p:tav>
                                      </p:tavLst>
                                    </p:anim>
                                    <p:anim calcmode="lin" valueType="num">
                                      <p:cBhvr>
                                        <p:cTn id="61" dur="500" fill="hold"/>
                                        <p:tgtEl>
                                          <p:spTgt spid="2059"/>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1800"/>
                                  </p:stCondLst>
                                  <p:childTnLst>
                                    <p:set>
                                      <p:cBhvr>
                                        <p:cTn id="63" dur="1" fill="hold">
                                          <p:stCondLst>
                                            <p:cond delay="0"/>
                                          </p:stCondLst>
                                        </p:cTn>
                                        <p:tgtEl>
                                          <p:spTgt spid="2060"/>
                                        </p:tgtEl>
                                        <p:attrNameLst>
                                          <p:attrName>style.visibility</p:attrName>
                                        </p:attrNameLst>
                                      </p:cBhvr>
                                      <p:to>
                                        <p:strVal val="visible"/>
                                      </p:to>
                                    </p:set>
                                    <p:animEffect transition="in" filter="fade">
                                      <p:cBhvr>
                                        <p:cTn id="64" dur="500"/>
                                        <p:tgtEl>
                                          <p:spTgt spid="2060"/>
                                        </p:tgtEl>
                                      </p:cBhvr>
                                    </p:animEffect>
                                    <p:anim calcmode="lin" valueType="num">
                                      <p:cBhvr>
                                        <p:cTn id="65" dur="500" fill="hold"/>
                                        <p:tgtEl>
                                          <p:spTgt spid="2060"/>
                                        </p:tgtEl>
                                        <p:attrNameLst>
                                          <p:attrName>ppt_x</p:attrName>
                                        </p:attrNameLst>
                                      </p:cBhvr>
                                      <p:tavLst>
                                        <p:tav tm="0">
                                          <p:val>
                                            <p:strVal val="#ppt_x"/>
                                          </p:val>
                                        </p:tav>
                                        <p:tav tm="100000">
                                          <p:val>
                                            <p:strVal val="#ppt_x"/>
                                          </p:val>
                                        </p:tav>
                                      </p:tavLst>
                                    </p:anim>
                                    <p:anim calcmode="lin" valueType="num">
                                      <p:cBhvr>
                                        <p:cTn id="66" dur="500" fill="hold"/>
                                        <p:tgtEl>
                                          <p:spTgt spid="2060"/>
                                        </p:tgtEl>
                                        <p:attrNameLst>
                                          <p:attrName>ppt_y</p:attrName>
                                        </p:attrNameLst>
                                      </p:cBhvr>
                                      <p:tavLst>
                                        <p:tav tm="0">
                                          <p:val>
                                            <p:strVal val="#ppt_y-.1"/>
                                          </p:val>
                                        </p:tav>
                                        <p:tav tm="100000">
                                          <p:val>
                                            <p:strVal val="#ppt_y"/>
                                          </p:val>
                                        </p:tav>
                                      </p:tavLst>
                                    </p:anim>
                                  </p:childTnLst>
                                </p:cTn>
                              </p:par>
                            </p:childTnLst>
                          </p:cTn>
                        </p:par>
                        <p:par>
                          <p:cTn id="67" fill="hold">
                            <p:stCondLst>
                              <p:cond delay="500"/>
                            </p:stCondLst>
                            <p:childTnLst>
                              <p:par>
                                <p:cTn id="68" presetID="6" presetClass="emph" presetSubtype="0" fill="hold" nodeType="afterEffect">
                                  <p:stCondLst>
                                    <p:cond delay="0"/>
                                  </p:stCondLst>
                                  <p:childTnLst>
                                    <p:animScale>
                                      <p:cBhvr>
                                        <p:cTn id="69" dur="500" fill="hold"/>
                                        <p:tgtEl>
                                          <p:spTgt spid="2051"/>
                                        </p:tgtEl>
                                      </p:cBhvr>
                                      <p:by x="150000" y="150000"/>
                                    </p:animScale>
                                  </p:childTnLst>
                                </p:cTn>
                              </p:par>
                              <p:par>
                                <p:cTn id="70" presetID="6" presetClass="emph" presetSubtype="0" fill="hold" nodeType="withEffect">
                                  <p:stCondLst>
                                    <p:cond delay="200"/>
                                  </p:stCondLst>
                                  <p:childTnLst>
                                    <p:animScale>
                                      <p:cBhvr>
                                        <p:cTn id="71" dur="500" fill="hold"/>
                                        <p:tgtEl>
                                          <p:spTgt spid="2054"/>
                                        </p:tgtEl>
                                      </p:cBhvr>
                                      <p:by x="150000" y="150000"/>
                                    </p:animScale>
                                  </p:childTnLst>
                                </p:cTn>
                              </p:par>
                              <p:par>
                                <p:cTn id="72" presetID="6" presetClass="emph" presetSubtype="0" fill="hold" nodeType="withEffect">
                                  <p:stCondLst>
                                    <p:cond delay="400"/>
                                  </p:stCondLst>
                                  <p:childTnLst>
                                    <p:animScale>
                                      <p:cBhvr>
                                        <p:cTn id="73" dur="500" fill="hold"/>
                                        <p:tgtEl>
                                          <p:spTgt spid="2055"/>
                                        </p:tgtEl>
                                      </p:cBhvr>
                                      <p:by x="150000" y="150000"/>
                                    </p:animScale>
                                  </p:childTnLst>
                                </p:cTn>
                              </p:par>
                              <p:par>
                                <p:cTn id="74" presetID="6" presetClass="emph" presetSubtype="0" fill="hold" nodeType="withEffect">
                                  <p:stCondLst>
                                    <p:cond delay="800"/>
                                  </p:stCondLst>
                                  <p:childTnLst>
                                    <p:animScale>
                                      <p:cBhvr>
                                        <p:cTn id="75" dur="500" fill="hold"/>
                                        <p:tgtEl>
                                          <p:spTgt spid="2056"/>
                                        </p:tgtEl>
                                      </p:cBhvr>
                                      <p:by x="150000" y="150000"/>
                                    </p:animScale>
                                  </p:childTnLst>
                                </p:cTn>
                              </p:par>
                              <p:par>
                                <p:cTn id="76" presetID="6" presetClass="emph" presetSubtype="0" fill="hold" nodeType="withEffect">
                                  <p:stCondLst>
                                    <p:cond delay="1100"/>
                                  </p:stCondLst>
                                  <p:childTnLst>
                                    <p:animScale>
                                      <p:cBhvr>
                                        <p:cTn id="77" dur="500" fill="hold"/>
                                        <p:tgtEl>
                                          <p:spTgt spid="2057"/>
                                        </p:tgtEl>
                                      </p:cBhvr>
                                      <p:by x="150000" y="150000"/>
                                    </p:animScale>
                                  </p:childTnLst>
                                </p:cTn>
                              </p:par>
                              <p:par>
                                <p:cTn id="78" presetID="6" presetClass="emph" presetSubtype="0" fill="hold" nodeType="withEffect">
                                  <p:stCondLst>
                                    <p:cond delay="1400"/>
                                  </p:stCondLst>
                                  <p:childTnLst>
                                    <p:animScale>
                                      <p:cBhvr>
                                        <p:cTn id="79" dur="500" fill="hold"/>
                                        <p:tgtEl>
                                          <p:spTgt spid="2052"/>
                                        </p:tgtEl>
                                      </p:cBhvr>
                                      <p:by x="150000" y="150000"/>
                                    </p:animScale>
                                  </p:childTnLst>
                                </p:cTn>
                              </p:par>
                              <p:par>
                                <p:cTn id="80" presetID="6" presetClass="emph" presetSubtype="0" fill="hold" nodeType="withEffect">
                                  <p:stCondLst>
                                    <p:cond delay="1700"/>
                                  </p:stCondLst>
                                  <p:childTnLst>
                                    <p:animScale>
                                      <p:cBhvr>
                                        <p:cTn id="81" dur="500" fill="hold"/>
                                        <p:tgtEl>
                                          <p:spTgt spid="2053"/>
                                        </p:tgtEl>
                                      </p:cBhvr>
                                      <p:by x="150000" y="150000"/>
                                    </p:animScale>
                                  </p:childTnLst>
                                </p:cTn>
                              </p:par>
                              <p:par>
                                <p:cTn id="82" presetID="6" presetClass="emph" presetSubtype="0" fill="hold" nodeType="withEffect">
                                  <p:stCondLst>
                                    <p:cond delay="2000"/>
                                  </p:stCondLst>
                                  <p:childTnLst>
                                    <p:animScale>
                                      <p:cBhvr>
                                        <p:cTn id="83" dur="500" fill="hold"/>
                                        <p:tgtEl>
                                          <p:spTgt spid="2058"/>
                                        </p:tgtEl>
                                      </p:cBhvr>
                                      <p:by x="150000" y="150000"/>
                                    </p:animScale>
                                  </p:childTnLst>
                                </p:cTn>
                              </p:par>
                              <p:par>
                                <p:cTn id="84" presetID="6" presetClass="emph" presetSubtype="0" fill="hold" nodeType="withEffect">
                                  <p:stCondLst>
                                    <p:cond delay="2200"/>
                                  </p:stCondLst>
                                  <p:childTnLst>
                                    <p:animScale>
                                      <p:cBhvr>
                                        <p:cTn id="85" dur="500" fill="hold"/>
                                        <p:tgtEl>
                                          <p:spTgt spid="2059"/>
                                        </p:tgtEl>
                                      </p:cBhvr>
                                      <p:by x="150000" y="150000"/>
                                    </p:animScale>
                                  </p:childTnLst>
                                </p:cTn>
                              </p:par>
                              <p:par>
                                <p:cTn id="86" presetID="6" presetClass="emph" presetSubtype="0" fill="hold" nodeType="withEffect">
                                  <p:stCondLst>
                                    <p:cond delay="2300"/>
                                  </p:stCondLst>
                                  <p:childTnLst>
                                    <p:animScale>
                                      <p:cBhvr>
                                        <p:cTn id="87" dur="500" fill="hold"/>
                                        <p:tgtEl>
                                          <p:spTgt spid="2060"/>
                                        </p:tgtEl>
                                      </p:cBhvr>
                                      <p:by x="150000" y="150000"/>
                                    </p:animScale>
                                  </p:childTnLst>
                                </p:cTn>
                              </p:par>
                            </p:childTnLst>
                          </p:cTn>
                        </p:par>
                        <p:par>
                          <p:cTn id="88" fill="hold">
                            <p:stCondLst>
                              <p:cond delay="1000"/>
                            </p:stCondLst>
                            <p:childTnLst>
                              <p:par>
                                <p:cTn id="89" presetID="6" presetClass="emph" presetSubtype="0" fill="hold" nodeType="afterEffect">
                                  <p:stCondLst>
                                    <p:cond delay="0"/>
                                  </p:stCondLst>
                                  <p:childTnLst>
                                    <p:animScale>
                                      <p:cBhvr>
                                        <p:cTn id="90" dur="500" fill="hold"/>
                                        <p:tgtEl>
                                          <p:spTgt spid="2050"/>
                                        </p:tgtEl>
                                      </p:cBhvr>
                                      <p:by x="150000" y="150000"/>
                                    </p:animScale>
                                  </p:childTnLst>
                                </p:cTn>
                              </p:par>
                              <p:par>
                                <p:cTn id="91" presetID="6" presetClass="emph" presetSubtype="0" fill="hold" nodeType="withEffect">
                                  <p:stCondLst>
                                    <p:cond delay="400"/>
                                  </p:stCondLst>
                                  <p:childTnLst>
                                    <p:animScale>
                                      <p:cBhvr>
                                        <p:cTn id="92" dur="500" fill="hold"/>
                                        <p:tgtEl>
                                          <p:spTgt spid="2063"/>
                                        </p:tgtEl>
                                      </p:cBhvr>
                                      <p:by x="150000" y="150000"/>
                                    </p:animScale>
                                  </p:childTnLst>
                                </p:cTn>
                              </p:par>
                              <p:par>
                                <p:cTn id="93" presetID="6" presetClass="emph" presetSubtype="0" fill="hold" nodeType="withEffect">
                                  <p:stCondLst>
                                    <p:cond delay="800"/>
                                  </p:stCondLst>
                                  <p:childTnLst>
                                    <p:animScale>
                                      <p:cBhvr>
                                        <p:cTn id="94" dur="500" fill="hold"/>
                                        <p:tgtEl>
                                          <p:spTgt spid="2064"/>
                                        </p:tgtEl>
                                      </p:cBhvr>
                                      <p:by x="150000" y="150000"/>
                                    </p:animScale>
                                  </p:childTnLst>
                                </p:cTn>
                              </p:par>
                              <p:par>
                                <p:cTn id="95" presetID="6" presetClass="emph" presetSubtype="0" fill="hold" nodeType="withEffect">
                                  <p:stCondLst>
                                    <p:cond delay="1100"/>
                                  </p:stCondLst>
                                  <p:childTnLst>
                                    <p:animScale>
                                      <p:cBhvr>
                                        <p:cTn id="96" dur="500" fill="hold"/>
                                        <p:tgtEl>
                                          <p:spTgt spid="2065"/>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sldNum="0" hdr="0" ftr="0" dt="0"/>
  <p:txStyles>
    <p:titleStyle>
      <a:lvl1pPr algn="l" rtl="0" eaLnBrk="0" fontAlgn="base" hangingPunct="0">
        <a:spcBef>
          <a:spcPct val="0"/>
        </a:spcBef>
        <a:spcAft>
          <a:spcPct val="0"/>
        </a:spcAft>
        <a:defRPr sz="4000" b="1" kern="1200">
          <a:solidFill>
            <a:schemeClr val="tx2"/>
          </a:solidFill>
          <a:latin typeface="+mj-lt"/>
          <a:ea typeface="+mj-ea"/>
          <a:cs typeface="+mj-cs"/>
        </a:defRPr>
      </a:lvl1pPr>
      <a:lvl2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5pPr>
      <a:lvl6pPr marL="4572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6pPr>
      <a:lvl7pPr marL="9144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7pPr>
      <a:lvl8pPr marL="13716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8pPr>
      <a:lvl9pPr marL="18288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audio" Target="../media/audio2.wav"/><Relationship Id="rId5" Type="http://schemas.openxmlformats.org/officeDocument/2006/relationships/image" Target="../media/image8.jpeg"/><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1.wav"/><Relationship Id="rId1" Type="http://schemas.openxmlformats.org/officeDocument/2006/relationships/image" Target="../media/image9.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37.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audio" Target="../media/audio2.wav"/><Relationship Id="rId5" Type="http://schemas.openxmlformats.org/officeDocument/2006/relationships/image" Target="../media/image8.jpeg"/><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442408"/>
          <p:cNvSpPr>
            <a:spLocks noGrp="1"/>
          </p:cNvSpPr>
          <p:nvPr>
            <p:ph type="ctrTitle" idx="4294967295"/>
          </p:nvPr>
        </p:nvSpPr>
        <p:spPr>
          <a:xfrm>
            <a:off x="2006600" y="1963738"/>
            <a:ext cx="7137400" cy="1470025"/>
          </a:xfrm>
          <a:effectLst>
            <a:outerShdw dist="17961" dir="2699999" algn="ctr" rotWithShape="0">
              <a:srgbClr val="F8F8F8">
                <a:alpha val="50000"/>
              </a:srgbClr>
            </a:outerShdw>
          </a:effectLst>
        </p:spPr>
        <p:txBody>
          <a:bodyPr vert="horz" wrap="square" lIns="91440" tIns="45720" rIns="91440" bIns="45720" anchor="ctr" anchorCtr="0"/>
          <a:lstStyle>
            <a:lvl1pPr lvl="0">
              <a:buClrTx/>
              <a:buSzTx/>
              <a:buFontTx/>
              <a:defRPr/>
            </a:lvl1pPr>
          </a:lstStyle>
          <a:p>
            <a:pPr lvl="0" algn="ctr"/>
            <a:br>
              <a:rPr lang="zh-CN" altLang="en-US" sz="5400" dirty="0"/>
            </a:br>
            <a:r>
              <a:rPr lang="zh-CN" altLang="en-US" sz="3600" dirty="0">
                <a:latin typeface="Times New Roman" panose="02020603050405020304" pitchFamily="18" charset="0"/>
                <a:cs typeface="Times New Roman" panose="02020603050405020304" pitchFamily="18" charset="0"/>
              </a:rPr>
              <a:t>Unit 1 Business English Writing</a:t>
            </a:r>
            <a:br>
              <a:rPr lang="zh-CN" altLang="en-US" sz="3600" dirty="0">
                <a:latin typeface="Times New Roman" panose="02020603050405020304" pitchFamily="18" charset="0"/>
                <a:cs typeface="Times New Roman" panose="02020603050405020304" pitchFamily="18" charset="0"/>
              </a:rPr>
            </a:br>
            <a:r>
              <a:rPr lang="zh-CN" altLang="en-US" sz="3600" dirty="0">
                <a:latin typeface="Times New Roman" panose="02020603050405020304" pitchFamily="18" charset="0"/>
                <a:cs typeface="Times New Roman" panose="02020603050405020304" pitchFamily="18" charset="0"/>
              </a:rPr>
              <a:t>商务英语写作基础知识介绍 </a:t>
            </a:r>
            <a:endParaRPr lang="zh-CN" altLang="en-US" sz="3600" dirty="0">
              <a:latin typeface="Times New Roman" panose="02020603050405020304" pitchFamily="18" charset="0"/>
              <a:ea typeface="Times New Roman" panose="02020603050405020304" pitchFamily="18" charset="0"/>
            </a:endParaRPr>
          </a:p>
        </p:txBody>
      </p:sp>
      <p:grpSp>
        <p:nvGrpSpPr>
          <p:cNvPr id="4099" name="组合 442417"/>
          <p:cNvGrpSpPr/>
          <p:nvPr/>
        </p:nvGrpSpPr>
        <p:grpSpPr>
          <a:xfrm>
            <a:off x="5794375" y="5538788"/>
            <a:ext cx="669925" cy="654050"/>
            <a:chOff x="0" y="0"/>
            <a:chExt cx="515" cy="505"/>
          </a:xfrm>
        </p:grpSpPr>
        <p:sp>
          <p:nvSpPr>
            <p:cNvPr id="4100" name="椭圆 442418"/>
            <p:cNvSpPr>
              <a:spLocks noChangeArrowheads="1"/>
            </p:cNvSpPr>
            <p:nvPr/>
          </p:nvSpPr>
          <p:spPr bwMode="auto">
            <a:xfrm>
              <a:off x="0" y="0"/>
              <a:ext cx="515" cy="505"/>
            </a:xfrm>
            <a:prstGeom prst="ellipse">
              <a:avLst/>
            </a:prstGeom>
            <a:gradFill rotWithShape="1">
              <a:gsLst>
                <a:gs pos="0">
                  <a:srgbClr val="1F3A4A"/>
                </a:gs>
                <a:gs pos="50000">
                  <a:schemeClr val="hlink"/>
                </a:gs>
                <a:gs pos="100000">
                  <a:srgbClr val="1F3A4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4108" name="图片 442419" descr="sphere_highlight"/>
            <p:cNvPicPr>
              <a:picLocks noChangeAspect="1"/>
            </p:cNvPicPr>
            <p:nvPr/>
          </p:nvPicPr>
          <p:blipFill>
            <a:blip r:embed="rId1" cstate="print"/>
            <a:stretch>
              <a:fillRect/>
            </a:stretch>
          </p:blipFill>
          <p:spPr>
            <a:xfrm>
              <a:off x="19" y="2"/>
              <a:ext cx="470" cy="241"/>
            </a:xfrm>
            <a:prstGeom prst="rect">
              <a:avLst/>
            </a:prstGeom>
            <a:noFill/>
            <a:ln w="9525">
              <a:noFill/>
            </a:ln>
          </p:spPr>
        </p:pic>
      </p:grpSp>
      <p:grpSp>
        <p:nvGrpSpPr>
          <p:cNvPr id="4102" name="组合 442420"/>
          <p:cNvGrpSpPr/>
          <p:nvPr/>
        </p:nvGrpSpPr>
        <p:grpSpPr>
          <a:xfrm>
            <a:off x="7346950" y="5191125"/>
            <a:ext cx="349250" cy="339725"/>
            <a:chOff x="0" y="0"/>
            <a:chExt cx="515" cy="505"/>
          </a:xfrm>
        </p:grpSpPr>
        <p:sp>
          <p:nvSpPr>
            <p:cNvPr id="4103" name="椭圆 442421"/>
            <p:cNvSpPr>
              <a:spLocks noChangeArrowheads="1"/>
            </p:cNvSpPr>
            <p:nvPr/>
          </p:nvSpPr>
          <p:spPr bwMode="auto">
            <a:xfrm>
              <a:off x="0" y="0"/>
              <a:ext cx="515" cy="505"/>
            </a:xfrm>
            <a:prstGeom prst="ellipse">
              <a:avLst/>
            </a:prstGeom>
            <a:gradFill rotWithShape="1">
              <a:gsLst>
                <a:gs pos="0">
                  <a:srgbClr val="4F4E36"/>
                </a:gs>
                <a:gs pos="50000">
                  <a:schemeClr val="folHlink"/>
                </a:gs>
                <a:gs pos="100000">
                  <a:srgbClr val="4F4E36"/>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4106" name="图片 442422" descr="sphere_highlight"/>
            <p:cNvPicPr>
              <a:picLocks noChangeAspect="1"/>
            </p:cNvPicPr>
            <p:nvPr/>
          </p:nvPicPr>
          <p:blipFill>
            <a:blip r:embed="rId2" cstate="print"/>
            <a:stretch>
              <a:fillRect/>
            </a:stretch>
          </p:blipFill>
          <p:spPr>
            <a:xfrm>
              <a:off x="19" y="2"/>
              <a:ext cx="470" cy="241"/>
            </a:xfrm>
            <a:prstGeom prst="rect">
              <a:avLst/>
            </a:prstGeom>
            <a:noFill/>
            <a:ln w="9525">
              <a:noFill/>
            </a:ln>
          </p:spPr>
        </p:pic>
      </p:grpSp>
      <p:sp>
        <p:nvSpPr>
          <p:cNvPr id="4105" name="椭圆 442423"/>
          <p:cNvSpPr/>
          <p:nvPr/>
        </p:nvSpPr>
        <p:spPr>
          <a:xfrm>
            <a:off x="3709988" y="5162550"/>
            <a:ext cx="1082675" cy="1071563"/>
          </a:xfrm>
          <a:prstGeom prst="ellipse">
            <a:avLst/>
          </a:prstGeom>
          <a:blipFill rotWithShape="1">
            <a:blip r:embed="rId3" cstate="print"/>
            <a:stretch>
              <a:fillRect/>
            </a:stretch>
          </a:blipFill>
          <a:ln w="28575"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Font typeface="Arial" panose="020B0604020202020204" pitchFamily="34" charset="0"/>
              <a:buNone/>
            </a:pPr>
            <a:endParaRPr lang="zh-CN" altLang="en-US" sz="1800" dirty="0">
              <a:solidFill>
                <a:schemeClr val="tx1"/>
              </a:solidFill>
            </a:endParaRPr>
          </a:p>
        </p:txBody>
      </p:sp>
      <p:sp>
        <p:nvSpPr>
          <p:cNvPr id="2" name="椭圆 442424"/>
          <p:cNvSpPr/>
          <p:nvPr/>
        </p:nvSpPr>
        <p:spPr>
          <a:xfrm>
            <a:off x="0" y="290513"/>
            <a:ext cx="2566988" cy="2541587"/>
          </a:xfrm>
          <a:prstGeom prst="ellipse">
            <a:avLst/>
          </a:prstGeom>
          <a:blipFill rotWithShape="1">
            <a:blip r:embed="rId4" cstate="print"/>
            <a:stretch>
              <a:fillRect/>
            </a:stretch>
          </a:blipFill>
          <a:ln w="76200"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Font typeface="Arial" panose="020B0604020202020204" pitchFamily="34" charset="0"/>
              <a:buNone/>
            </a:pPr>
            <a:endParaRPr lang="zh-CN" altLang="en-US" sz="1800" dirty="0">
              <a:solidFill>
                <a:schemeClr val="tx1"/>
              </a:solidFill>
            </a:endParaRPr>
          </a:p>
        </p:txBody>
      </p:sp>
      <p:sp>
        <p:nvSpPr>
          <p:cNvPr id="4107" name="椭圆 442425"/>
          <p:cNvSpPr/>
          <p:nvPr/>
        </p:nvSpPr>
        <p:spPr>
          <a:xfrm>
            <a:off x="1304925" y="3638550"/>
            <a:ext cx="1911350" cy="1892300"/>
          </a:xfrm>
          <a:prstGeom prst="ellipse">
            <a:avLst/>
          </a:prstGeom>
          <a:blipFill rotWithShape="1">
            <a:blip r:embed="rId5" cstate="print"/>
            <a:stretch>
              <a:fillRect/>
            </a:stretch>
          </a:blipFill>
          <a:ln w="57150"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Font typeface="Arial" panose="020B0604020202020204" pitchFamily="34" charset="0"/>
              <a:buNone/>
            </a:pPr>
            <a:endParaRPr lang="zh-CN" altLang="en-US" sz="1800" dirty="0">
              <a:solidFill>
                <a:schemeClr val="tx1"/>
              </a:solidFill>
            </a:endParaRPr>
          </a:p>
        </p:txBody>
      </p:sp>
      <p:sp>
        <p:nvSpPr>
          <p:cNvPr id="4104" name="TextBox 11"/>
          <p:cNvSpPr txBox="1"/>
          <p:nvPr/>
        </p:nvSpPr>
        <p:spPr>
          <a:xfrm>
            <a:off x="3465513" y="250825"/>
            <a:ext cx="5486400" cy="1384300"/>
          </a:xfrm>
          <a:prstGeom prst="rect">
            <a:avLst/>
          </a:prstGeom>
          <a:noFill/>
          <a:ln w="9525">
            <a:noFill/>
          </a:ln>
        </p:spPr>
        <p:txBody>
          <a:bodyPr>
            <a:spAutoFit/>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eaLnBrk="1" hangingPunct="1">
              <a:spcBef>
                <a:spcPct val="0"/>
              </a:spcBef>
              <a:buSzTx/>
              <a:buNone/>
            </a:pPr>
            <a:r>
              <a:rPr lang="zh-CN" altLang="en-US" sz="2800" dirty="0">
                <a:solidFill>
                  <a:schemeClr val="tx1"/>
                </a:solidFill>
                <a:latin typeface="Cambria Math" panose="02040503050406030204" pitchFamily="18" charset="0"/>
              </a:rPr>
              <a:t>Practical Business English Writing</a:t>
            </a:r>
            <a:endParaRPr lang="zh-CN" altLang="en-US" sz="2800" dirty="0">
              <a:solidFill>
                <a:schemeClr val="tx1"/>
              </a:solidFill>
              <a:latin typeface="Cambria Math" panose="02040503050406030204" pitchFamily="18" charset="0"/>
            </a:endParaRPr>
          </a:p>
          <a:p>
            <a:pPr marL="0" lvl="0" indent="0" eaLnBrk="1" hangingPunct="1">
              <a:spcBef>
                <a:spcPct val="0"/>
              </a:spcBef>
              <a:buSzTx/>
              <a:buNone/>
            </a:pPr>
            <a:r>
              <a:rPr lang="zh-CN" altLang="en-US" sz="2800" dirty="0">
                <a:solidFill>
                  <a:schemeClr val="tx1"/>
                </a:solidFill>
                <a:latin typeface="Cambria Math" panose="02040503050406030204" pitchFamily="18" charset="0"/>
                <a:ea typeface="黑体" panose="02010600030101010101" pitchFamily="49" charset="-122"/>
              </a:rPr>
              <a:t>                   实用商务英语写作教程</a:t>
            </a:r>
            <a:endParaRPr lang="zh-CN" altLang="en-US" sz="2800" dirty="0">
              <a:solidFill>
                <a:schemeClr val="tx1"/>
              </a:solidFill>
              <a:latin typeface="Cambria Math" panose="02040503050406030204" pitchFamily="18" charset="0"/>
            </a:endParaRPr>
          </a:p>
          <a:p>
            <a:pPr marL="0" lvl="0" indent="0" eaLnBrk="1" hangingPunct="1">
              <a:spcBef>
                <a:spcPct val="0"/>
              </a:spcBef>
              <a:buSzTx/>
              <a:buNone/>
            </a:pPr>
            <a:endParaRPr lang="zh-CN" altLang="en-US" sz="2800" dirty="0">
              <a:solidFill>
                <a:schemeClr val="tx1"/>
              </a:solidFill>
              <a:latin typeface="Cambria Math" panose="02040503050406030204" pitchFamily="18" charset="0"/>
            </a:endParaRPr>
          </a:p>
        </p:txBody>
      </p:sp>
    </p:spTree>
  </p:cSld>
  <p:clrMapOvr>
    <a:masterClrMapping/>
  </p:clrMapOvr>
  <p:transition>
    <p:sndAc>
      <p:stSnd>
        <p:snd r:embed="rId6"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2200"/>
                                  </p:stCondLst>
                                  <p:childTnLst>
                                    <p:set>
                                      <p:cBhvr>
                                        <p:cTn id="6" dur="1" fill="hold">
                                          <p:stCondLst>
                                            <p:cond delay="0"/>
                                          </p:stCondLst>
                                        </p:cTn>
                                        <p:tgtEl>
                                          <p:spTgt spid="4102"/>
                                        </p:tgtEl>
                                        <p:attrNameLst>
                                          <p:attrName>style.visibility</p:attrName>
                                        </p:attrNameLst>
                                      </p:cBhvr>
                                      <p:to>
                                        <p:strVal val="visible"/>
                                      </p:to>
                                    </p:set>
                                    <p:anim calcmode="lin" valueType="num">
                                      <p:cBhvr>
                                        <p:cTn id="7" dur="1000" fill="hold"/>
                                        <p:tgtEl>
                                          <p:spTgt spid="4102"/>
                                        </p:tgtEl>
                                        <p:attrNameLst>
                                          <p:attrName>ppt_w</p:attrName>
                                        </p:attrNameLst>
                                      </p:cBhvr>
                                      <p:tavLst>
                                        <p:tav tm="0">
                                          <p:val>
                                            <p:fltVal val="0"/>
                                          </p:val>
                                        </p:tav>
                                        <p:tav tm="100000">
                                          <p:val>
                                            <p:strVal val="#ppt_w"/>
                                          </p:val>
                                        </p:tav>
                                      </p:tavLst>
                                    </p:anim>
                                    <p:anim calcmode="lin" valueType="num">
                                      <p:cBhvr>
                                        <p:cTn id="8" dur="1000" fill="hold"/>
                                        <p:tgtEl>
                                          <p:spTgt spid="4102"/>
                                        </p:tgtEl>
                                        <p:attrNameLst>
                                          <p:attrName>ppt_h</p:attrName>
                                        </p:attrNameLst>
                                      </p:cBhvr>
                                      <p:tavLst>
                                        <p:tav tm="0">
                                          <p:val>
                                            <p:fltVal val="0"/>
                                          </p:val>
                                        </p:tav>
                                        <p:tav tm="100000">
                                          <p:val>
                                            <p:strVal val="#ppt_h"/>
                                          </p:val>
                                        </p:tav>
                                      </p:tavLst>
                                    </p:anim>
                                    <p:animEffect transition="in" filter="fade">
                                      <p:cBhvr>
                                        <p:cTn id="9" dur="1000"/>
                                        <p:tgtEl>
                                          <p:spTgt spid="4102"/>
                                        </p:tgtEl>
                                      </p:cBhvr>
                                    </p:animEffect>
                                  </p:childTnLst>
                                </p:cTn>
                              </p:par>
                              <p:par>
                                <p:cTn id="10" presetID="37" presetClass="path" presetSubtype="0" accel="50000" decel="50000" fill="hold" nodeType="withEffect">
                                  <p:stCondLst>
                                    <p:cond delay="2300"/>
                                  </p:stCondLst>
                                  <p:childTnLst>
                                    <p:animMotion origin="layout" path="M 0.0559 -0.10479 C 0.0559 -0.10456 0.05156 -0.05136 0.0401 -0.02661 C 0.02864 -0.00185 -0.00226 0.00462 -0.0184 -0.00579 " pathEditMode="relative" rAng="0" ptsTypes="fsf">
                                      <p:cBhvr>
                                        <p:cTn id="11" dur="1000" fill="hold"/>
                                        <p:tgtEl>
                                          <p:spTgt spid="4102"/>
                                        </p:tgtEl>
                                        <p:attrNameLst>
                                          <p:attrName>ppt_x</p:attrName>
                                          <p:attrName>ppt_y</p:attrName>
                                        </p:attrNameLst>
                                      </p:cBhvr>
                                      <p:rCtr x="-369900" y="550000"/>
                                    </p:animMotion>
                                  </p:childTnLst>
                                </p:cTn>
                              </p:par>
                              <p:par>
                                <p:cTn id="12" presetID="53" presetClass="entr" presetSubtype="16" fill="hold" nodeType="withEffect">
                                  <p:stCondLst>
                                    <p:cond delay="2800"/>
                                  </p:stCondLst>
                                  <p:childTnLst>
                                    <p:set>
                                      <p:cBhvr>
                                        <p:cTn id="13" dur="1" fill="hold">
                                          <p:stCondLst>
                                            <p:cond delay="0"/>
                                          </p:stCondLst>
                                        </p:cTn>
                                        <p:tgtEl>
                                          <p:spTgt spid="4099"/>
                                        </p:tgtEl>
                                        <p:attrNameLst>
                                          <p:attrName>style.visibility</p:attrName>
                                        </p:attrNameLst>
                                      </p:cBhvr>
                                      <p:to>
                                        <p:strVal val="visible"/>
                                      </p:to>
                                    </p:set>
                                    <p:anim calcmode="lin" valueType="num">
                                      <p:cBhvr>
                                        <p:cTn id="14" dur="1000" fill="hold"/>
                                        <p:tgtEl>
                                          <p:spTgt spid="4099"/>
                                        </p:tgtEl>
                                        <p:attrNameLst>
                                          <p:attrName>ppt_w</p:attrName>
                                        </p:attrNameLst>
                                      </p:cBhvr>
                                      <p:tavLst>
                                        <p:tav tm="0">
                                          <p:val>
                                            <p:fltVal val="0"/>
                                          </p:val>
                                        </p:tav>
                                        <p:tav tm="100000">
                                          <p:val>
                                            <p:strVal val="#ppt_w"/>
                                          </p:val>
                                        </p:tav>
                                      </p:tavLst>
                                    </p:anim>
                                    <p:anim calcmode="lin" valueType="num">
                                      <p:cBhvr>
                                        <p:cTn id="15" dur="1000" fill="hold"/>
                                        <p:tgtEl>
                                          <p:spTgt spid="4099"/>
                                        </p:tgtEl>
                                        <p:attrNameLst>
                                          <p:attrName>ppt_h</p:attrName>
                                        </p:attrNameLst>
                                      </p:cBhvr>
                                      <p:tavLst>
                                        <p:tav tm="0">
                                          <p:val>
                                            <p:fltVal val="0"/>
                                          </p:val>
                                        </p:tav>
                                        <p:tav tm="100000">
                                          <p:val>
                                            <p:strVal val="#ppt_h"/>
                                          </p:val>
                                        </p:tav>
                                      </p:tavLst>
                                    </p:anim>
                                    <p:animEffect transition="in" filter="fade">
                                      <p:cBhvr>
                                        <p:cTn id="16" dur="1000"/>
                                        <p:tgtEl>
                                          <p:spTgt spid="4099"/>
                                        </p:tgtEl>
                                      </p:cBhvr>
                                    </p:animEffect>
                                  </p:childTnLst>
                                </p:cTn>
                              </p:par>
                              <p:par>
                                <p:cTn id="17" presetID="37" presetClass="path" presetSubtype="0" accel="50000" decel="50000" fill="hold" nodeType="withEffect">
                                  <p:stCondLst>
                                    <p:cond delay="2800"/>
                                  </p:stCondLst>
                                  <p:childTnLst>
                                    <p:animMotion origin="layout" path="M 0.14236 -0.15476 C 0.14236 -0.15452 0.12535 -0.04603 0.10382 -0.01758 C 0.08229 0.01087 0.00382 0.02244 -0.0342 0.01874 " pathEditMode="relative" rAng="0" ptsTypes="fsf">
                                      <p:cBhvr>
                                        <p:cTn id="18" dur="1000" fill="hold"/>
                                        <p:tgtEl>
                                          <p:spTgt spid="4099"/>
                                        </p:tgtEl>
                                        <p:attrNameLst>
                                          <p:attrName>ppt_x</p:attrName>
                                          <p:attrName>ppt_y</p:attrName>
                                        </p:attrNameLst>
                                      </p:cBhvr>
                                      <p:rCtr x="-879900" y="890000"/>
                                    </p:animMotion>
                                  </p:childTnLst>
                                </p:cTn>
                              </p:par>
                            </p:childTnLst>
                          </p:cTn>
                        </p:par>
                        <p:par>
                          <p:cTn id="19" fill="hold">
                            <p:stCondLst>
                              <p:cond delay="3200"/>
                            </p:stCondLst>
                            <p:childTnLst>
                              <p:par>
                                <p:cTn id="20" presetID="10" presetClass="entr" presetSubtype="0" fill="hold" nodeType="afterEffect">
                                  <p:stCondLst>
                                    <p:cond delay="0"/>
                                  </p:stCondLst>
                                  <p:childTnLst>
                                    <p:set>
                                      <p:cBhvr>
                                        <p:cTn id="21" dur="1" fill="hold">
                                          <p:stCondLst>
                                            <p:cond delay="0"/>
                                          </p:stCondLst>
                                        </p:cTn>
                                        <p:tgtEl>
                                          <p:spTgt spid="4105"/>
                                        </p:tgtEl>
                                        <p:attrNameLst>
                                          <p:attrName>style.visibility</p:attrName>
                                        </p:attrNameLst>
                                      </p:cBhvr>
                                      <p:to>
                                        <p:strVal val="visible"/>
                                      </p:to>
                                    </p:set>
                                    <p:animEffect transition="in" filter="fade">
                                      <p:cBhvr>
                                        <p:cTn id="22" dur="1000"/>
                                        <p:tgtEl>
                                          <p:spTgt spid="4105"/>
                                        </p:tgtEl>
                                      </p:cBhvr>
                                    </p:animEffect>
                                  </p:childTnLst>
                                </p:cTn>
                              </p:par>
                            </p:childTnLst>
                          </p:cTn>
                        </p:par>
                        <p:par>
                          <p:cTn id="23" fill="hold">
                            <p:stCondLst>
                              <p:cond delay="4200"/>
                            </p:stCondLst>
                            <p:childTnLst>
                              <p:par>
                                <p:cTn id="24" presetID="10" presetClass="entr" presetSubtype="0" fill="hold" nodeType="afterEffect">
                                  <p:stCondLst>
                                    <p:cond delay="0"/>
                                  </p:stCondLst>
                                  <p:childTnLst>
                                    <p:set>
                                      <p:cBhvr>
                                        <p:cTn id="25" dur="1" fill="hold">
                                          <p:stCondLst>
                                            <p:cond delay="0"/>
                                          </p:stCondLst>
                                        </p:cTn>
                                        <p:tgtEl>
                                          <p:spTgt spid="4107"/>
                                        </p:tgtEl>
                                        <p:attrNameLst>
                                          <p:attrName>style.visibility</p:attrName>
                                        </p:attrNameLst>
                                      </p:cBhvr>
                                      <p:to>
                                        <p:strVal val="visible"/>
                                      </p:to>
                                    </p:set>
                                    <p:animEffect transition="in" filter="fade">
                                      <p:cBhvr>
                                        <p:cTn id="26" dur="1000"/>
                                        <p:tgtEl>
                                          <p:spTgt spid="4107"/>
                                        </p:tgtEl>
                                      </p:cBhvr>
                                    </p:animEffect>
                                  </p:childTnLst>
                                </p:cTn>
                              </p:par>
                            </p:childTnLst>
                          </p:cTn>
                        </p:par>
                        <p:par>
                          <p:cTn id="27" fill="hold">
                            <p:stCondLst>
                              <p:cond delay="5200"/>
                            </p:stCondLst>
                            <p:childTnLst>
                              <p:par>
                                <p:cTn id="28" presetID="10" presetClass="entr" presetSubtype="0"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内容占位符 2"/>
          <p:cNvSpPr>
            <a:spLocks noGrp="1"/>
          </p:cNvSpPr>
          <p:nvPr>
            <p:ph idx="1"/>
          </p:nvPr>
        </p:nvSpPr>
        <p:spPr>
          <a:xfrm>
            <a:off x="971550" y="0"/>
            <a:ext cx="7961313" cy="5360988"/>
          </a:xfrm>
        </p:spPr>
        <p:txBody>
          <a:bodyPr vert="horz" wrap="square" lIns="91440" tIns="45720" rIns="91440" bIns="45720" anchor="t" anchorCtr="0"/>
          <a:lstStyle/>
          <a:p>
            <a:pPr>
              <a:buNone/>
            </a:pPr>
            <a:r>
              <a:rPr lang="zh-CN" altLang="en-US" sz="2400" i="1" dirty="0">
                <a:solidFill>
                  <a:srgbClr val="282917"/>
                </a:solidFill>
                <a:latin typeface="Times New Roman" panose="02020603050405020304" pitchFamily="18" charset="0"/>
                <a:cs typeface="Times New Roman" panose="02020603050405020304" pitchFamily="18" charset="0"/>
              </a:rPr>
              <a:t>Task 1  </a:t>
            </a:r>
            <a:endParaRPr lang="zh-CN" altLang="en-US" sz="2400" dirty="0">
              <a:solidFill>
                <a:srgbClr val="FF0000"/>
              </a:solidFill>
              <a:latin typeface="Times New Roman" panose="02020603050405020304" pitchFamily="18" charset="0"/>
              <a:cs typeface="Times New Roman" panose="02020603050405020304" pitchFamily="18" charset="0"/>
            </a:endParaRPr>
          </a:p>
          <a:p>
            <a:pPr>
              <a:buNone/>
            </a:pPr>
            <a:r>
              <a:rPr lang="zh-CN" altLang="en-US" sz="2400" dirty="0">
                <a:solidFill>
                  <a:srgbClr val="282917"/>
                </a:solidFill>
                <a:latin typeface="Times New Roman" panose="02020603050405020304" pitchFamily="18" charset="0"/>
                <a:cs typeface="Times New Roman" panose="02020603050405020304" pitchFamily="18" charset="0"/>
              </a:rPr>
              <a:t>Directions: Reading and Comprehension.</a:t>
            </a:r>
            <a:endParaRPr lang="zh-CN" altLang="en-US" sz="2400" dirty="0">
              <a:solidFill>
                <a:srgbClr val="FF0000"/>
              </a:solidFill>
              <a:latin typeface="Times New Roman" panose="02020603050405020304" pitchFamily="18" charset="0"/>
              <a:cs typeface="Times New Roman" panose="02020603050405020304" pitchFamily="18" charset="0"/>
            </a:endParaRPr>
          </a:p>
          <a:p>
            <a:pPr>
              <a:buNone/>
            </a:pPr>
            <a:endParaRPr lang="zh-CN" altLang="en-US" sz="2000" b="0" dirty="0">
              <a:solidFill>
                <a:schemeClr val="tx1"/>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1. Business English is a kind of </a:t>
            </a:r>
            <a:r>
              <a:rPr lang="zh-CN" altLang="en-US" sz="2000" b="0" u="sng" dirty="0">
                <a:solidFill>
                  <a:srgbClr val="000000"/>
                </a:solidFill>
                <a:latin typeface="Times New Roman" panose="02020603050405020304" pitchFamily="18" charset="0"/>
                <a:cs typeface="Times New Roman" panose="02020603050405020304" pitchFamily="18" charset="0"/>
              </a:rPr>
              <a:t>       </a:t>
            </a:r>
            <a:r>
              <a:rPr lang="zh-CN" altLang="en-US" sz="2000" b="0" dirty="0">
                <a:solidFill>
                  <a:srgbClr val="000000"/>
                </a:solidFill>
                <a:latin typeface="Times New Roman" panose="02020603050405020304" pitchFamily="18" charset="0"/>
                <a:cs typeface="Times New Roman" panose="02020603050405020304" pitchFamily="18" charset="0"/>
              </a:rPr>
              <a:t>English written for specific business purposes.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     A. routine</a:t>
            </a:r>
            <a:r>
              <a:rPr lang="en-US" altLang="zh-CN" sz="2000" b="0" dirty="0">
                <a:solidFill>
                  <a:srgbClr val="000000"/>
                </a:solidFill>
                <a:latin typeface="Times New Roman" panose="02020603050405020304" pitchFamily="18" charset="0"/>
                <a:cs typeface="Times New Roman" panose="02020603050405020304" pitchFamily="18" charset="0"/>
              </a:rPr>
              <a:t>  </a:t>
            </a:r>
            <a:r>
              <a:rPr lang="en-US" altLang="zh-CN" sz="2000" b="0" dirty="0" smtClean="0">
                <a:solidFill>
                  <a:srgbClr val="000000"/>
                </a:solidFill>
                <a:latin typeface="Times New Roman" panose="02020603050405020304" pitchFamily="18" charset="0"/>
                <a:cs typeface="Times New Roman" panose="02020603050405020304" pitchFamily="18" charset="0"/>
              </a:rPr>
              <a:t>   </a:t>
            </a:r>
            <a:r>
              <a:rPr lang="zh-CN" altLang="en-US" sz="2000" b="0" dirty="0">
                <a:solidFill>
                  <a:srgbClr val="000000"/>
                </a:solidFill>
                <a:latin typeface="Times New Roman" panose="02020603050405020304" pitchFamily="18" charset="0"/>
                <a:cs typeface="Times New Roman" panose="02020603050405020304" pitchFamily="18" charset="0"/>
              </a:rPr>
              <a:t>B. standard </a:t>
            </a:r>
            <a:r>
              <a:rPr lang="en-US" altLang="zh-CN" sz="2000" b="0" dirty="0">
                <a:solidFill>
                  <a:srgbClr val="000000"/>
                </a:solidFill>
                <a:latin typeface="Times New Roman" panose="02020603050405020304" pitchFamily="18" charset="0"/>
                <a:cs typeface="Times New Roman" panose="02020603050405020304" pitchFamily="18" charset="0"/>
              </a:rPr>
              <a:t> </a:t>
            </a:r>
            <a:r>
              <a:rPr lang="en-US" altLang="zh-CN" sz="2000" b="0" dirty="0" smtClean="0">
                <a:solidFill>
                  <a:srgbClr val="000000"/>
                </a:solidFill>
                <a:latin typeface="Times New Roman" panose="02020603050405020304" pitchFamily="18" charset="0"/>
                <a:cs typeface="Times New Roman" panose="02020603050405020304" pitchFamily="18" charset="0"/>
              </a:rPr>
              <a:t>   </a:t>
            </a:r>
            <a:r>
              <a:rPr lang="zh-CN" altLang="en-US" sz="2000" b="0" dirty="0">
                <a:solidFill>
                  <a:srgbClr val="000000"/>
                </a:solidFill>
                <a:latin typeface="Times New Roman" panose="02020603050405020304" pitchFamily="18" charset="0"/>
                <a:cs typeface="Times New Roman" panose="02020603050405020304" pitchFamily="18" charset="0"/>
              </a:rPr>
              <a:t>C. general</a:t>
            </a:r>
            <a:r>
              <a:rPr lang="en-US" altLang="zh-CN" sz="2000" b="0" dirty="0">
                <a:solidFill>
                  <a:srgbClr val="000000"/>
                </a:solidFill>
                <a:latin typeface="Times New Roman" panose="02020603050405020304" pitchFamily="18" charset="0"/>
                <a:cs typeface="Times New Roman" panose="02020603050405020304" pitchFamily="18" charset="0"/>
              </a:rPr>
              <a:t>  </a:t>
            </a:r>
            <a:r>
              <a:rPr lang="en-US" altLang="zh-CN" sz="2000" b="0" dirty="0" smtClean="0">
                <a:solidFill>
                  <a:srgbClr val="000000"/>
                </a:solidFill>
                <a:latin typeface="Times New Roman" panose="02020603050405020304" pitchFamily="18" charset="0"/>
                <a:cs typeface="Times New Roman" panose="02020603050405020304" pitchFamily="18" charset="0"/>
              </a:rPr>
              <a:t>   </a:t>
            </a:r>
            <a:r>
              <a:rPr lang="zh-CN" altLang="en-US" sz="2000" b="0" dirty="0">
                <a:solidFill>
                  <a:srgbClr val="000000"/>
                </a:solidFill>
                <a:latin typeface="Times New Roman" panose="02020603050405020304" pitchFamily="18" charset="0"/>
                <a:cs typeface="Times New Roman" panose="02020603050405020304" pitchFamily="18" charset="0"/>
              </a:rPr>
              <a:t>D.  conceivable</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2. </a:t>
            </a:r>
            <a:r>
              <a:rPr lang="zh-CN" altLang="en-US" sz="2000" b="0" u="sng" dirty="0">
                <a:solidFill>
                  <a:srgbClr val="000000"/>
                </a:solidFill>
                <a:latin typeface="Times New Roman" panose="02020603050405020304" pitchFamily="18" charset="0"/>
                <a:cs typeface="Times New Roman" panose="02020603050405020304" pitchFamily="18" charset="0"/>
              </a:rPr>
              <a:t>      </a:t>
            </a:r>
            <a:r>
              <a:rPr lang="zh-CN" altLang="en-US" sz="2000" b="0" dirty="0">
                <a:solidFill>
                  <a:srgbClr val="000000"/>
                </a:solidFill>
                <a:latin typeface="Times New Roman" panose="02020603050405020304" pitchFamily="18" charset="0"/>
                <a:cs typeface="Times New Roman" panose="02020603050405020304" pitchFamily="18" charset="0"/>
              </a:rPr>
              <a:t> as the final step of  the business writing process, turns the drafts into a finished product.</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    A. </a:t>
            </a:r>
            <a:r>
              <a:rPr lang="en-US" altLang="zh-CN" sz="2000" b="0" dirty="0" smtClean="0">
                <a:solidFill>
                  <a:srgbClr val="000000"/>
                </a:solidFill>
                <a:latin typeface="Times New Roman" panose="02020603050405020304" pitchFamily="18" charset="0"/>
                <a:cs typeface="Times New Roman" panose="02020603050405020304" pitchFamily="18" charset="0"/>
              </a:rPr>
              <a:t>F</a:t>
            </a:r>
            <a:r>
              <a:rPr lang="zh-CN" altLang="en-US" sz="2000" b="0" dirty="0" smtClean="0">
                <a:solidFill>
                  <a:srgbClr val="000000"/>
                </a:solidFill>
                <a:latin typeface="Times New Roman" panose="02020603050405020304" pitchFamily="18" charset="0"/>
                <a:cs typeface="Times New Roman" panose="02020603050405020304" pitchFamily="18" charset="0"/>
              </a:rPr>
              <a:t>ormatting</a:t>
            </a:r>
            <a:r>
              <a:rPr lang="en-US" altLang="zh-CN" sz="2000" b="0" dirty="0" smtClean="0">
                <a:solidFill>
                  <a:srgbClr val="000000"/>
                </a:solidFill>
                <a:latin typeface="Times New Roman" panose="02020603050405020304" pitchFamily="18" charset="0"/>
                <a:cs typeface="Times New Roman" panose="02020603050405020304" pitchFamily="18" charset="0"/>
              </a:rPr>
              <a:t>      </a:t>
            </a:r>
            <a:r>
              <a:rPr lang="zh-CN" altLang="en-US" sz="2000" b="0" dirty="0" smtClean="0">
                <a:solidFill>
                  <a:srgbClr val="000000"/>
                </a:solidFill>
                <a:latin typeface="Times New Roman" panose="02020603050405020304" pitchFamily="18" charset="0"/>
                <a:cs typeface="Times New Roman" panose="02020603050405020304" pitchFamily="18" charset="0"/>
              </a:rPr>
              <a:t>B</a:t>
            </a:r>
            <a:r>
              <a:rPr lang="zh-CN" altLang="en-US" sz="2000" b="0" dirty="0">
                <a:solidFill>
                  <a:srgbClr val="000000"/>
                </a:solidFill>
                <a:latin typeface="Times New Roman" panose="02020603050405020304" pitchFamily="18" charset="0"/>
                <a:cs typeface="Times New Roman" panose="02020603050405020304" pitchFamily="18" charset="0"/>
              </a:rPr>
              <a:t>. </a:t>
            </a:r>
            <a:r>
              <a:rPr lang="en-US" altLang="zh-CN" sz="2000" b="0" dirty="0" smtClean="0">
                <a:solidFill>
                  <a:srgbClr val="000000"/>
                </a:solidFill>
                <a:latin typeface="Times New Roman" panose="02020603050405020304" pitchFamily="18" charset="0"/>
                <a:cs typeface="Times New Roman" panose="02020603050405020304" pitchFamily="18" charset="0"/>
              </a:rPr>
              <a:t>O</a:t>
            </a:r>
            <a:r>
              <a:rPr lang="zh-CN" altLang="en-US" sz="2000" b="0" dirty="0" smtClean="0">
                <a:solidFill>
                  <a:srgbClr val="000000"/>
                </a:solidFill>
                <a:latin typeface="Times New Roman" panose="02020603050405020304" pitchFamily="18" charset="0"/>
                <a:cs typeface="Times New Roman" panose="02020603050405020304" pitchFamily="18" charset="0"/>
              </a:rPr>
              <a:t>rganizin</a:t>
            </a:r>
            <a:r>
              <a:rPr lang="zh-CN" altLang="en-US" sz="2000" b="0" i="1" dirty="0" smtClean="0">
                <a:solidFill>
                  <a:srgbClr val="000000"/>
                </a:solidFill>
                <a:latin typeface="Times New Roman" panose="02020603050405020304" pitchFamily="18" charset="0"/>
                <a:cs typeface="Times New Roman" panose="02020603050405020304" pitchFamily="18" charset="0"/>
              </a:rPr>
              <a:t>g</a:t>
            </a:r>
            <a:r>
              <a:rPr lang="en-US" altLang="zh-CN" sz="2000" b="0" dirty="0" smtClean="0">
                <a:solidFill>
                  <a:srgbClr val="000000"/>
                </a:solidFill>
                <a:latin typeface="Times New Roman" panose="02020603050405020304" pitchFamily="18" charset="0"/>
                <a:cs typeface="Times New Roman" panose="02020603050405020304" pitchFamily="18" charset="0"/>
              </a:rPr>
              <a:t>       </a:t>
            </a:r>
            <a:r>
              <a:rPr lang="zh-CN" altLang="en-US" sz="2000" b="0" dirty="0">
                <a:solidFill>
                  <a:srgbClr val="000000"/>
                </a:solidFill>
                <a:latin typeface="Times New Roman" panose="02020603050405020304" pitchFamily="18" charset="0"/>
                <a:cs typeface="Times New Roman" panose="02020603050405020304" pitchFamily="18" charset="0"/>
              </a:rPr>
              <a:t>C. Drafting	</a:t>
            </a:r>
            <a:r>
              <a:rPr lang="en-US" altLang="zh-CN" sz="2000" b="0" dirty="0">
                <a:solidFill>
                  <a:srgbClr val="000000"/>
                </a:solidFill>
                <a:latin typeface="Times New Roman" panose="02020603050405020304" pitchFamily="18" charset="0"/>
                <a:cs typeface="Times New Roman" panose="02020603050405020304" pitchFamily="18" charset="0"/>
              </a:rPr>
              <a:t>   </a:t>
            </a:r>
            <a:r>
              <a:rPr lang="zh-CN" altLang="en-US" sz="2000" b="0" dirty="0">
                <a:solidFill>
                  <a:srgbClr val="000000"/>
                </a:solidFill>
                <a:latin typeface="Times New Roman" panose="02020603050405020304" pitchFamily="18" charset="0"/>
                <a:cs typeface="Times New Roman" panose="02020603050405020304" pitchFamily="18" charset="0"/>
              </a:rPr>
              <a:t>D. Revising</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3. </a:t>
            </a:r>
            <a:r>
              <a:rPr lang="zh-CN" altLang="en-US" sz="2000" b="0" u="sng" dirty="0">
                <a:solidFill>
                  <a:srgbClr val="000000"/>
                </a:solidFill>
                <a:latin typeface="Times New Roman" panose="02020603050405020304" pitchFamily="18" charset="0"/>
                <a:cs typeface="Times New Roman" panose="02020603050405020304" pitchFamily="18" charset="0"/>
              </a:rPr>
              <a:t>      </a:t>
            </a:r>
            <a:r>
              <a:rPr lang="zh-CN" altLang="en-US" sz="2000" b="0" dirty="0">
                <a:solidFill>
                  <a:srgbClr val="000000"/>
                </a:solidFill>
                <a:latin typeface="Times New Roman" panose="02020603050405020304" pitchFamily="18" charset="0"/>
                <a:cs typeface="Times New Roman" panose="02020603050405020304" pitchFamily="18" charset="0"/>
              </a:rPr>
              <a:t> means all the expressions in a certain document must be clear-cut and straight forward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    A. Conciseness </a:t>
            </a:r>
            <a:r>
              <a:rPr lang="en-US" altLang="zh-CN" sz="2000" b="0" dirty="0">
                <a:solidFill>
                  <a:srgbClr val="000000"/>
                </a:solidFill>
                <a:latin typeface="Times New Roman" panose="02020603050405020304" pitchFamily="18" charset="0"/>
                <a:cs typeface="Times New Roman" panose="02020603050405020304" pitchFamily="18" charset="0"/>
              </a:rPr>
              <a:t> </a:t>
            </a:r>
            <a:r>
              <a:rPr lang="en-US" altLang="zh-CN" sz="2000" b="0" dirty="0" smtClean="0">
                <a:solidFill>
                  <a:srgbClr val="000000"/>
                </a:solidFill>
                <a:latin typeface="Times New Roman" panose="02020603050405020304" pitchFamily="18" charset="0"/>
                <a:cs typeface="Times New Roman" panose="02020603050405020304" pitchFamily="18" charset="0"/>
              </a:rPr>
              <a:t>  </a:t>
            </a:r>
            <a:r>
              <a:rPr lang="zh-CN" altLang="en-US" sz="2000" b="0" dirty="0" smtClean="0">
                <a:solidFill>
                  <a:srgbClr val="000000"/>
                </a:solidFill>
                <a:latin typeface="Times New Roman" panose="02020603050405020304" pitchFamily="18" charset="0"/>
                <a:cs typeface="Times New Roman" panose="02020603050405020304" pitchFamily="18" charset="0"/>
              </a:rPr>
              <a:t> </a:t>
            </a:r>
            <a:r>
              <a:rPr lang="zh-CN" altLang="en-US" sz="2000" b="0" dirty="0">
                <a:solidFill>
                  <a:srgbClr val="000000"/>
                </a:solidFill>
                <a:latin typeface="Times New Roman" panose="02020603050405020304" pitchFamily="18" charset="0"/>
                <a:cs typeface="Times New Roman" panose="02020603050405020304" pitchFamily="18" charset="0"/>
              </a:rPr>
              <a:t>B. </a:t>
            </a:r>
            <a:r>
              <a:rPr lang="en-US" altLang="zh-CN" sz="2000" b="0" dirty="0" smtClean="0">
                <a:solidFill>
                  <a:srgbClr val="000000"/>
                </a:solidFill>
                <a:latin typeface="Times New Roman" panose="02020603050405020304" pitchFamily="18" charset="0"/>
                <a:cs typeface="Times New Roman" panose="02020603050405020304" pitchFamily="18" charset="0"/>
              </a:rPr>
              <a:t>Courtesy </a:t>
            </a:r>
            <a:r>
              <a:rPr lang="zh-CN" altLang="en-US" sz="2000" b="0" dirty="0" smtClean="0">
                <a:solidFill>
                  <a:srgbClr val="000000"/>
                </a:solidFill>
                <a:latin typeface="Times New Roman" panose="02020603050405020304" pitchFamily="18" charset="0"/>
                <a:cs typeface="Times New Roman" panose="02020603050405020304" pitchFamily="18" charset="0"/>
              </a:rPr>
              <a:t>     </a:t>
            </a:r>
            <a:r>
              <a:rPr lang="zh-CN" altLang="en-US" sz="2000" b="0" dirty="0">
                <a:solidFill>
                  <a:srgbClr val="000000"/>
                </a:solidFill>
                <a:latin typeface="Times New Roman" panose="02020603050405020304" pitchFamily="18" charset="0"/>
                <a:cs typeface="Times New Roman" panose="02020603050405020304" pitchFamily="18" charset="0"/>
              </a:rPr>
              <a:t>C.</a:t>
            </a:r>
            <a:r>
              <a:rPr lang="zh-CN" altLang="en-US" sz="2000" b="0" i="1" dirty="0">
                <a:solidFill>
                  <a:srgbClr val="000000"/>
                </a:solidFill>
                <a:latin typeface="Times New Roman" panose="02020603050405020304" pitchFamily="18" charset="0"/>
                <a:cs typeface="Times New Roman" panose="02020603050405020304" pitchFamily="18" charset="0"/>
              </a:rPr>
              <a:t> </a:t>
            </a:r>
            <a:r>
              <a:rPr lang="zh-CN" altLang="en-US" sz="2000" b="0" dirty="0">
                <a:solidFill>
                  <a:srgbClr val="000000"/>
                </a:solidFill>
                <a:latin typeface="Times New Roman" panose="02020603050405020304" pitchFamily="18" charset="0"/>
                <a:cs typeface="Times New Roman" panose="02020603050405020304" pitchFamily="18" charset="0"/>
              </a:rPr>
              <a:t>Completeness</a:t>
            </a:r>
            <a:r>
              <a:rPr lang="en-US" altLang="zh-CN" sz="2000" b="0" dirty="0">
                <a:solidFill>
                  <a:srgbClr val="000000"/>
                </a:solidFill>
                <a:latin typeface="Times New Roman" panose="02020603050405020304" pitchFamily="18" charset="0"/>
                <a:cs typeface="Times New Roman" panose="02020603050405020304" pitchFamily="18" charset="0"/>
              </a:rPr>
              <a:t>    </a:t>
            </a:r>
            <a:r>
              <a:rPr lang="en-US" altLang="zh-CN" sz="2000" b="0" dirty="0" smtClean="0">
                <a:solidFill>
                  <a:srgbClr val="000000"/>
                </a:solidFill>
                <a:latin typeface="Times New Roman" panose="02020603050405020304" pitchFamily="18" charset="0"/>
                <a:cs typeface="Times New Roman" panose="02020603050405020304" pitchFamily="18" charset="0"/>
              </a:rPr>
              <a:t> </a:t>
            </a:r>
            <a:r>
              <a:rPr lang="zh-CN" altLang="en-US" sz="2000" b="0" dirty="0" smtClean="0">
                <a:solidFill>
                  <a:srgbClr val="000000"/>
                </a:solidFill>
                <a:latin typeface="Times New Roman" panose="02020603050405020304" pitchFamily="18" charset="0"/>
                <a:cs typeface="Times New Roman" panose="02020603050405020304" pitchFamily="18" charset="0"/>
              </a:rPr>
              <a:t>D</a:t>
            </a:r>
            <a:r>
              <a:rPr lang="zh-CN" altLang="en-US" sz="2000" b="0" dirty="0">
                <a:solidFill>
                  <a:srgbClr val="000000"/>
                </a:solidFill>
                <a:latin typeface="Times New Roman" panose="02020603050405020304" pitchFamily="18" charset="0"/>
                <a:cs typeface="Times New Roman" panose="02020603050405020304" pitchFamily="18" charset="0"/>
              </a:rPr>
              <a:t>. Correctness</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4. </a:t>
            </a:r>
            <a:r>
              <a:rPr lang="zh-CN" altLang="en-US" sz="2000" b="0" u="sng" dirty="0">
                <a:solidFill>
                  <a:srgbClr val="000000"/>
                </a:solidFill>
                <a:latin typeface="Times New Roman" panose="02020603050405020304" pitchFamily="18" charset="0"/>
                <a:cs typeface="Times New Roman" panose="02020603050405020304" pitchFamily="18" charset="0"/>
              </a:rPr>
              <a:t>      </a:t>
            </a:r>
            <a:r>
              <a:rPr lang="zh-CN" altLang="en-US" sz="2000" b="0" dirty="0">
                <a:solidFill>
                  <a:srgbClr val="000000"/>
                </a:solidFill>
                <a:latin typeface="Times New Roman" panose="02020603050405020304" pitchFamily="18" charset="0"/>
                <a:cs typeface="Times New Roman" panose="02020603050405020304" pitchFamily="18" charset="0"/>
              </a:rPr>
              <a:t> technology allow talkers to carry on their conversations hands-free with the use of a small, one-sided headset.</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    A. Bluetooth</a:t>
            </a:r>
            <a:r>
              <a:rPr lang="en-US" altLang="zh-CN" sz="2000" b="0" dirty="0">
                <a:solidFill>
                  <a:srgbClr val="000000"/>
                </a:solidFill>
                <a:latin typeface="Times New Roman" panose="02020603050405020304" pitchFamily="18" charset="0"/>
                <a:cs typeface="Times New Roman" panose="02020603050405020304" pitchFamily="18" charset="0"/>
              </a:rPr>
              <a:t>   </a:t>
            </a:r>
            <a:r>
              <a:rPr lang="en-US" altLang="zh-CN" sz="2000" b="0" dirty="0" smtClean="0">
                <a:solidFill>
                  <a:srgbClr val="000000"/>
                </a:solidFill>
                <a:latin typeface="Times New Roman" panose="02020603050405020304" pitchFamily="18" charset="0"/>
                <a:cs typeface="Times New Roman" panose="02020603050405020304" pitchFamily="18" charset="0"/>
              </a:rPr>
              <a:t>    </a:t>
            </a:r>
            <a:r>
              <a:rPr lang="zh-CN" altLang="en-US" sz="2000" b="0" dirty="0" smtClean="0">
                <a:solidFill>
                  <a:srgbClr val="000000"/>
                </a:solidFill>
                <a:latin typeface="Times New Roman" panose="02020603050405020304" pitchFamily="18" charset="0"/>
                <a:cs typeface="Times New Roman" panose="02020603050405020304" pitchFamily="18" charset="0"/>
              </a:rPr>
              <a:t>B</a:t>
            </a:r>
            <a:r>
              <a:rPr lang="zh-CN" altLang="en-US" sz="2000" b="0" dirty="0">
                <a:solidFill>
                  <a:srgbClr val="000000"/>
                </a:solidFill>
                <a:latin typeface="Times New Roman" panose="02020603050405020304" pitchFamily="18" charset="0"/>
                <a:cs typeface="Times New Roman" panose="02020603050405020304" pitchFamily="18" charset="0"/>
              </a:rPr>
              <a:t>. Skype</a:t>
            </a:r>
            <a:r>
              <a:rPr lang="en-US" altLang="zh-CN" sz="2000" b="0" dirty="0">
                <a:solidFill>
                  <a:srgbClr val="000000"/>
                </a:solidFill>
                <a:latin typeface="Times New Roman" panose="02020603050405020304" pitchFamily="18" charset="0"/>
                <a:cs typeface="Times New Roman" panose="02020603050405020304" pitchFamily="18" charset="0"/>
              </a:rPr>
              <a:t>   </a:t>
            </a:r>
            <a:r>
              <a:rPr lang="en-US" altLang="zh-CN" sz="2000" b="0" dirty="0" smtClean="0">
                <a:solidFill>
                  <a:srgbClr val="000000"/>
                </a:solidFill>
                <a:latin typeface="Times New Roman" panose="02020603050405020304" pitchFamily="18" charset="0"/>
                <a:cs typeface="Times New Roman" panose="02020603050405020304" pitchFamily="18" charset="0"/>
              </a:rPr>
              <a:t>     </a:t>
            </a:r>
            <a:r>
              <a:rPr lang="zh-CN" altLang="en-US" sz="2000" b="0" dirty="0" smtClean="0">
                <a:solidFill>
                  <a:srgbClr val="000000"/>
                </a:solidFill>
                <a:latin typeface="Times New Roman" panose="02020603050405020304" pitchFamily="18" charset="0"/>
                <a:cs typeface="Times New Roman" panose="02020603050405020304" pitchFamily="18" charset="0"/>
              </a:rPr>
              <a:t>C</a:t>
            </a:r>
            <a:r>
              <a:rPr lang="zh-CN" altLang="en-US" sz="2000" b="0" dirty="0">
                <a:solidFill>
                  <a:srgbClr val="000000"/>
                </a:solidFill>
                <a:latin typeface="Times New Roman" panose="02020603050405020304" pitchFamily="18" charset="0"/>
                <a:cs typeface="Times New Roman" panose="02020603050405020304" pitchFamily="18" charset="0"/>
              </a:rPr>
              <a:t>. Twitter</a:t>
            </a:r>
            <a:r>
              <a:rPr lang="en-US" altLang="zh-CN" sz="2000" b="0" dirty="0">
                <a:solidFill>
                  <a:srgbClr val="000000"/>
                </a:solidFill>
                <a:latin typeface="Times New Roman" panose="02020603050405020304" pitchFamily="18" charset="0"/>
                <a:cs typeface="Times New Roman" panose="02020603050405020304" pitchFamily="18" charset="0"/>
              </a:rPr>
              <a:t>   </a:t>
            </a:r>
            <a:r>
              <a:rPr lang="en-US" altLang="zh-CN" sz="2000" b="0" dirty="0" smtClean="0">
                <a:solidFill>
                  <a:srgbClr val="000000"/>
                </a:solidFill>
                <a:latin typeface="Times New Roman" panose="02020603050405020304" pitchFamily="18" charset="0"/>
                <a:cs typeface="Times New Roman" panose="02020603050405020304" pitchFamily="18" charset="0"/>
              </a:rPr>
              <a:t>   </a:t>
            </a:r>
            <a:r>
              <a:rPr lang="zh-CN" altLang="en-US" sz="2000" b="0" dirty="0" smtClean="0">
                <a:solidFill>
                  <a:srgbClr val="000000"/>
                </a:solidFill>
                <a:latin typeface="Times New Roman" panose="02020603050405020304" pitchFamily="18" charset="0"/>
                <a:cs typeface="Times New Roman" panose="02020603050405020304" pitchFamily="18" charset="0"/>
              </a:rPr>
              <a:t>D</a:t>
            </a:r>
            <a:r>
              <a:rPr lang="zh-CN" altLang="en-US" sz="2000" b="0" dirty="0">
                <a:solidFill>
                  <a:srgbClr val="000000"/>
                </a:solidFill>
                <a:latin typeface="Times New Roman" panose="02020603050405020304" pitchFamily="18" charset="0"/>
                <a:cs typeface="Times New Roman" panose="02020603050405020304" pitchFamily="18" charset="0"/>
              </a:rPr>
              <a:t>. Wechat</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5. </a:t>
            </a:r>
            <a:r>
              <a:rPr lang="zh-CN" altLang="en-US" sz="2000" b="0" u="sng" dirty="0">
                <a:solidFill>
                  <a:srgbClr val="000000"/>
                </a:solidFill>
                <a:latin typeface="Times New Roman" panose="02020603050405020304" pitchFamily="18" charset="0"/>
                <a:cs typeface="Times New Roman" panose="02020603050405020304" pitchFamily="18" charset="0"/>
              </a:rPr>
              <a:t>      </a:t>
            </a:r>
            <a:r>
              <a:rPr lang="zh-CN" altLang="en-US" sz="2000" b="0" dirty="0">
                <a:solidFill>
                  <a:srgbClr val="000000"/>
                </a:solidFill>
                <a:latin typeface="Times New Roman" panose="02020603050405020304" pitchFamily="18" charset="0"/>
                <a:cs typeface="Times New Roman" panose="02020603050405020304" pitchFamily="18" charset="0"/>
              </a:rPr>
              <a:t> is now considered the most popular and effective instant messaging application in China.</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    A. Cell phone </a:t>
            </a:r>
            <a:r>
              <a:rPr lang="en-US" altLang="zh-CN" sz="2000" b="0" dirty="0">
                <a:solidFill>
                  <a:srgbClr val="000000"/>
                </a:solidFill>
                <a:latin typeface="Times New Roman" panose="02020603050405020304" pitchFamily="18" charset="0"/>
                <a:cs typeface="Times New Roman" panose="02020603050405020304" pitchFamily="18" charset="0"/>
              </a:rPr>
              <a:t> </a:t>
            </a:r>
            <a:r>
              <a:rPr lang="en-US" altLang="zh-CN" sz="2000" b="0" dirty="0" smtClean="0">
                <a:solidFill>
                  <a:srgbClr val="000000"/>
                </a:solidFill>
                <a:latin typeface="Times New Roman" panose="02020603050405020304" pitchFamily="18" charset="0"/>
                <a:cs typeface="Times New Roman" panose="02020603050405020304" pitchFamily="18" charset="0"/>
              </a:rPr>
              <a:t>     </a:t>
            </a:r>
            <a:r>
              <a:rPr lang="zh-CN" altLang="en-US" sz="2000" b="0" dirty="0">
                <a:solidFill>
                  <a:srgbClr val="000000"/>
                </a:solidFill>
                <a:latin typeface="Times New Roman" panose="02020603050405020304" pitchFamily="18" charset="0"/>
                <a:cs typeface="Times New Roman" panose="02020603050405020304" pitchFamily="18" charset="0"/>
              </a:rPr>
              <a:t>B. Wechat</a:t>
            </a:r>
            <a:r>
              <a:rPr lang="en-US" altLang="zh-CN" sz="2000" b="0" dirty="0">
                <a:solidFill>
                  <a:srgbClr val="000000"/>
                </a:solidFill>
                <a:latin typeface="Times New Roman" panose="02020603050405020304" pitchFamily="18" charset="0"/>
                <a:cs typeface="Times New Roman" panose="02020603050405020304" pitchFamily="18" charset="0"/>
              </a:rPr>
              <a:t>   </a:t>
            </a:r>
            <a:r>
              <a:rPr lang="en-US" altLang="zh-CN" sz="2000" b="0" dirty="0" smtClean="0">
                <a:solidFill>
                  <a:srgbClr val="000000"/>
                </a:solidFill>
                <a:latin typeface="Times New Roman" panose="02020603050405020304" pitchFamily="18" charset="0"/>
                <a:cs typeface="Times New Roman" panose="02020603050405020304" pitchFamily="18" charset="0"/>
              </a:rPr>
              <a:t>    </a:t>
            </a:r>
            <a:r>
              <a:rPr lang="zh-CN" altLang="en-US" sz="2000" b="0" dirty="0" smtClean="0">
                <a:solidFill>
                  <a:srgbClr val="000000"/>
                </a:solidFill>
                <a:latin typeface="Times New Roman" panose="02020603050405020304" pitchFamily="18" charset="0"/>
                <a:cs typeface="Times New Roman" panose="02020603050405020304" pitchFamily="18" charset="0"/>
              </a:rPr>
              <a:t>C</a:t>
            </a:r>
            <a:r>
              <a:rPr lang="zh-CN" altLang="en-US" sz="2000" b="0" dirty="0">
                <a:solidFill>
                  <a:srgbClr val="000000"/>
                </a:solidFill>
                <a:latin typeface="Times New Roman" panose="02020603050405020304" pitchFamily="18" charset="0"/>
                <a:cs typeface="Times New Roman" panose="02020603050405020304" pitchFamily="18" charset="0"/>
              </a:rPr>
              <a:t>. QQ</a:t>
            </a:r>
            <a:r>
              <a:rPr lang="en-US" altLang="zh-CN" sz="2000" b="0" dirty="0">
                <a:solidFill>
                  <a:srgbClr val="000000"/>
                </a:solidFill>
                <a:latin typeface="Times New Roman" panose="02020603050405020304" pitchFamily="18" charset="0"/>
                <a:cs typeface="Times New Roman" panose="02020603050405020304" pitchFamily="18" charset="0"/>
              </a:rPr>
              <a:t>  </a:t>
            </a:r>
            <a:r>
              <a:rPr lang="en-US" altLang="zh-CN" sz="2000" b="0" dirty="0" smtClean="0">
                <a:solidFill>
                  <a:srgbClr val="000000"/>
                </a:solidFill>
                <a:latin typeface="Times New Roman" panose="02020603050405020304" pitchFamily="18" charset="0"/>
                <a:cs typeface="Times New Roman" panose="02020603050405020304" pitchFamily="18" charset="0"/>
              </a:rPr>
              <a:t>     </a:t>
            </a:r>
            <a:r>
              <a:rPr lang="zh-CN" altLang="en-US" sz="2000" b="0" dirty="0">
                <a:solidFill>
                  <a:srgbClr val="000000"/>
                </a:solidFill>
                <a:latin typeface="Times New Roman" panose="02020603050405020304" pitchFamily="18" charset="0"/>
                <a:cs typeface="Times New Roman" panose="02020603050405020304" pitchFamily="18" charset="0"/>
              </a:rPr>
              <a:t>D. E-mail</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endParaRPr lang="zh-CN" altLang="en-US" dirty="0"/>
          </a:p>
        </p:txBody>
      </p:sp>
      <p:sp>
        <p:nvSpPr>
          <p:cNvPr id="2" name="文本框 1"/>
          <p:cNvSpPr txBox="1"/>
          <p:nvPr/>
        </p:nvSpPr>
        <p:spPr>
          <a:xfrm flipH="1">
            <a:off x="4378611" y="1188884"/>
            <a:ext cx="446405" cy="398780"/>
          </a:xfrm>
          <a:prstGeom prst="rect">
            <a:avLst/>
          </a:prstGeom>
          <a:noFill/>
        </p:spPr>
        <p:txBody>
          <a:bodyPr wrap="square" rtlCol="0" anchor="t">
            <a:spAutoFit/>
            <a:scene3d>
              <a:camera prst="orthographicFront"/>
              <a:lightRig rig="threePt" dir="t"/>
            </a:scene3d>
          </a:bodyPr>
          <a:lstStyle/>
          <a:p>
            <a:r>
              <a:rPr lang="zh-CN" altLang="en-US" sz="2000" dirty="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B</a:t>
            </a:r>
            <a:endParaRPr lang="zh-CN" altLang="en-US" sz="2000" dirty="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endParaRPr>
          </a:p>
        </p:txBody>
      </p:sp>
      <p:sp>
        <p:nvSpPr>
          <p:cNvPr id="3" name="文本框 2"/>
          <p:cNvSpPr txBox="1"/>
          <p:nvPr/>
        </p:nvSpPr>
        <p:spPr>
          <a:xfrm flipH="1">
            <a:off x="1302323" y="2212484"/>
            <a:ext cx="446405" cy="398780"/>
          </a:xfrm>
          <a:prstGeom prst="rect">
            <a:avLst/>
          </a:prstGeom>
          <a:noFill/>
        </p:spPr>
        <p:txBody>
          <a:bodyPr wrap="square" rtlCol="0" anchor="t">
            <a:spAutoFit/>
            <a:scene3d>
              <a:camera prst="orthographicFront"/>
              <a:lightRig rig="threePt" dir="t"/>
            </a:scene3d>
          </a:bodyPr>
          <a:lstStyle/>
          <a:p>
            <a:r>
              <a:rPr lang="en-US" altLang="zh-CN" sz="2000" dirty="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D</a:t>
            </a:r>
            <a:endParaRPr lang="en-US" altLang="zh-CN" sz="2000" dirty="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endParaRPr>
          </a:p>
        </p:txBody>
      </p:sp>
      <p:sp>
        <p:nvSpPr>
          <p:cNvPr id="4" name="文本框 3"/>
          <p:cNvSpPr txBox="1"/>
          <p:nvPr/>
        </p:nvSpPr>
        <p:spPr>
          <a:xfrm flipH="1">
            <a:off x="1302323" y="3229610"/>
            <a:ext cx="446405" cy="398780"/>
          </a:xfrm>
          <a:prstGeom prst="rect">
            <a:avLst/>
          </a:prstGeom>
          <a:noFill/>
        </p:spPr>
        <p:txBody>
          <a:bodyPr wrap="square" rtlCol="0" anchor="t">
            <a:spAutoFit/>
            <a:scene3d>
              <a:camera prst="orthographicFront"/>
              <a:lightRig rig="threePt" dir="t"/>
            </a:scene3d>
          </a:bodyPr>
          <a:lstStyle/>
          <a:p>
            <a:r>
              <a:rPr lang="en-US" altLang="zh-CN" sz="2000" dirty="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A</a:t>
            </a:r>
            <a:endParaRPr lang="en-US" altLang="zh-CN" sz="2000" dirty="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endParaRPr>
          </a:p>
        </p:txBody>
      </p:sp>
      <p:sp>
        <p:nvSpPr>
          <p:cNvPr id="5" name="文本框 4"/>
          <p:cNvSpPr txBox="1"/>
          <p:nvPr/>
        </p:nvSpPr>
        <p:spPr>
          <a:xfrm flipH="1">
            <a:off x="1316990" y="4261485"/>
            <a:ext cx="446405" cy="398780"/>
          </a:xfrm>
          <a:prstGeom prst="rect">
            <a:avLst/>
          </a:prstGeom>
          <a:noFill/>
        </p:spPr>
        <p:txBody>
          <a:bodyPr wrap="square" rtlCol="0" anchor="t">
            <a:spAutoFit/>
            <a:scene3d>
              <a:camera prst="orthographicFront"/>
              <a:lightRig rig="threePt" dir="t"/>
            </a:scene3d>
          </a:bodyPr>
          <a:lstStyle/>
          <a:p>
            <a:r>
              <a:rPr lang="en-US" altLang="zh-CN" sz="2000" dirty="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A</a:t>
            </a:r>
            <a:endParaRPr lang="en-US" altLang="zh-CN" sz="2000" dirty="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flipH="1">
            <a:off x="1316990" y="5339715"/>
            <a:ext cx="446405" cy="398780"/>
          </a:xfrm>
          <a:prstGeom prst="rect">
            <a:avLst/>
          </a:prstGeom>
          <a:noFill/>
        </p:spPr>
        <p:txBody>
          <a:bodyPr wrap="square" rtlCol="0" anchor="t">
            <a:spAutoFit/>
            <a:scene3d>
              <a:camera prst="orthographicFront"/>
              <a:lightRig rig="threePt" dir="t"/>
            </a:scene3d>
          </a:bodyPr>
          <a:lstStyle/>
          <a:p>
            <a:r>
              <a:rPr lang="zh-CN" altLang="en-US" sz="2000" dirty="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B</a:t>
            </a:r>
            <a:endParaRPr lang="zh-CN" altLang="en-US" sz="2000" dirty="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P spid="6" grpId="0"/>
      <p:bldP spid="6"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idx="4294967295"/>
          </p:nvPr>
        </p:nvSpPr>
        <p:spPr/>
        <p:txBody>
          <a:bodyPr vert="horz" wrap="square" lIns="91440" tIns="45720" rIns="91440" bIns="45720" anchor="ctr" anchorCtr="0"/>
          <a:lstStyle/>
          <a:p>
            <a:br>
              <a:rPr lang="zh-CN" altLang="en-US" dirty="0">
                <a:solidFill>
                  <a:srgbClr val="282917"/>
                </a:solidFill>
                <a:latin typeface="Times New Roman" panose="02020603050405020304" pitchFamily="18" charset="0"/>
                <a:cs typeface="Times New Roman" panose="02020603050405020304" pitchFamily="18" charset="0"/>
              </a:rPr>
            </a:br>
            <a:r>
              <a:rPr lang="zh-CN" altLang="en-US" dirty="0">
                <a:solidFill>
                  <a:srgbClr val="282917"/>
                </a:solidFill>
                <a:latin typeface="Times New Roman" panose="02020603050405020304" pitchFamily="18" charset="0"/>
                <a:cs typeface="Times New Roman" panose="02020603050405020304" pitchFamily="18" charset="0"/>
              </a:rPr>
              <a:t>Ⅲ. </a:t>
            </a:r>
            <a:r>
              <a:rPr lang="zh-CN" altLang="en-US" u="sng" dirty="0">
                <a:solidFill>
                  <a:srgbClr val="282917"/>
                </a:solidFill>
                <a:latin typeface="Times New Roman" panose="02020603050405020304" pitchFamily="18" charset="0"/>
                <a:cs typeface="Times New Roman" panose="02020603050405020304" pitchFamily="18" charset="0"/>
              </a:rPr>
              <a:t>Formatting</a:t>
            </a:r>
            <a:r>
              <a:rPr lang="zh-CN" altLang="en-US" dirty="0">
                <a:solidFill>
                  <a:srgbClr val="FF0000"/>
                </a:solidFill>
                <a:latin typeface="Times New Roman" panose="02020603050405020304" pitchFamily="18" charset="0"/>
                <a:cs typeface="Times New Roman" panose="02020603050405020304" pitchFamily="18" charset="0"/>
              </a:rPr>
              <a:t> </a:t>
            </a:r>
            <a:r>
              <a:rPr lang="zh-CN" altLang="en-US" sz="2000" dirty="0">
                <a:solidFill>
                  <a:srgbClr val="282917"/>
                </a:solidFill>
                <a:latin typeface="Times New Roman" panose="02020603050405020304" pitchFamily="18" charset="0"/>
                <a:cs typeface="Times New Roman" panose="02020603050405020304" pitchFamily="18" charset="0"/>
              </a:rPr>
              <a:t>                                     </a:t>
            </a:r>
            <a:br>
              <a:rPr lang="zh-CN" altLang="en-US" dirty="0">
                <a:solidFill>
                  <a:srgbClr val="282917"/>
                </a:solidFill>
                <a:latin typeface="Times New Roman" panose="02020603050405020304" pitchFamily="18" charset="0"/>
                <a:cs typeface="Times New Roman" panose="02020603050405020304" pitchFamily="18" charset="0"/>
              </a:rPr>
            </a:br>
            <a:r>
              <a:rPr lang="zh-CN" altLang="en-US" sz="2400" i="1" dirty="0">
                <a:solidFill>
                  <a:srgbClr val="282917"/>
                </a:solidFill>
                <a:latin typeface="Times New Roman" panose="02020603050405020304" pitchFamily="18" charset="0"/>
                <a:cs typeface="Times New Roman" panose="02020603050405020304" pitchFamily="18" charset="0"/>
              </a:rPr>
              <a:t>Case 1:</a:t>
            </a:r>
            <a:r>
              <a:rPr lang="zh-CN" altLang="en-US" dirty="0">
                <a:solidFill>
                  <a:srgbClr val="FF0000"/>
                </a:solidFill>
                <a:latin typeface="Times New Roman" panose="02020603050405020304" pitchFamily="18" charset="0"/>
                <a:cs typeface="Times New Roman" panose="02020603050405020304" pitchFamily="18" charset="0"/>
              </a:rPr>
              <a:t> </a:t>
            </a:r>
            <a:r>
              <a:rPr lang="zh-CN" altLang="en-US" sz="2000" dirty="0">
                <a:solidFill>
                  <a:srgbClr val="FF0000"/>
                </a:solidFill>
                <a:latin typeface="Times New Roman" panose="02020603050405020304" pitchFamily="18" charset="0"/>
                <a:cs typeface="Times New Roman" panose="02020603050405020304" pitchFamily="18" charset="0"/>
              </a:rPr>
              <a:t> </a:t>
            </a:r>
            <a:br>
              <a:rPr lang="zh-CN" altLang="en-US" dirty="0"/>
            </a:br>
            <a:endParaRPr lang="zh-CN" altLang="en-US" dirty="0"/>
          </a:p>
        </p:txBody>
      </p:sp>
      <p:sp>
        <p:nvSpPr>
          <p:cNvPr id="15363" name="内容占位符 2"/>
          <p:cNvSpPr>
            <a:spLocks noGrp="1"/>
          </p:cNvSpPr>
          <p:nvPr>
            <p:ph idx="1"/>
          </p:nvPr>
        </p:nvSpPr>
        <p:spPr>
          <a:xfrm>
            <a:off x="971550" y="1497013"/>
            <a:ext cx="7961313" cy="5360987"/>
          </a:xfrm>
        </p:spPr>
        <p:txBody>
          <a:bodyPr vert="horz" wrap="square" lIns="91440" tIns="45720" rIns="91440" bIns="45720" anchor="t" anchorCtr="0"/>
          <a:lstStyle/>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     Dear Mr Wright,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            Thank you for your letter of October 16 and we are willing to enter into business relations with you. We have been exporting all kinds of art and craft goods for more than 25 years and have many customers and friends throughout Europe and America.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             At your request, we are sending you by air the latest catalogue and price list of our products for your reference. If any of the items listed in the catalogue meets your interest, please let us have your specific enquiry, and our quotation will be sent to you without delay.</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                                                                               </a:t>
            </a:r>
            <a:endParaRPr lang="zh-CN" altLang="en-US" sz="200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dirty="0">
                <a:solidFill>
                  <a:srgbClr val="000000"/>
                </a:solidFill>
                <a:latin typeface="Times New Roman" panose="02020603050405020304" pitchFamily="18" charset="0"/>
                <a:cs typeface="Times New Roman" panose="02020603050405020304" pitchFamily="18" charset="0"/>
              </a:rPr>
              <a:t>                                                                        </a:t>
            </a:r>
            <a:endParaRPr lang="zh-CN" altLang="en-US" sz="200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dirty="0">
                <a:solidFill>
                  <a:srgbClr val="000000"/>
                </a:solidFill>
                <a:latin typeface="Times New Roman" panose="02020603050405020304" pitchFamily="18" charset="0"/>
                <a:cs typeface="Times New Roman" panose="02020603050405020304" pitchFamily="18" charset="0"/>
              </a:rPr>
              <a:t>                                                                                 </a:t>
            </a:r>
            <a:r>
              <a:rPr lang="zh-CN" altLang="en-US" sz="2000" b="0" dirty="0">
                <a:solidFill>
                  <a:srgbClr val="000000"/>
                </a:solidFill>
                <a:latin typeface="Times New Roman" panose="02020603050405020304" pitchFamily="18" charset="0"/>
                <a:cs typeface="Times New Roman" panose="02020603050405020304" pitchFamily="18" charset="0"/>
              </a:rPr>
              <a:t>Sincerely yours,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                                                                                  K. M. Abduah</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endParaRPr lang="zh-CN" altLang="en-US" sz="2000" b="0" dirty="0">
              <a:solidFill>
                <a:srgbClr val="282917"/>
              </a:solidFill>
              <a:latin typeface="Times New Roman" panose="02020603050405020304" pitchFamily="18" charset="0"/>
              <a:cs typeface="Times New Roman" panose="02020603050405020304" pitchFamily="18" charset="0"/>
            </a:endParaRPr>
          </a:p>
          <a:p>
            <a:pPr algn="just">
              <a:buNone/>
            </a:pP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cxnSp>
        <p:nvCxnSpPr>
          <p:cNvPr id="15364" name="AutoShape 2"/>
          <p:cNvCxnSpPr/>
          <p:nvPr/>
        </p:nvCxnSpPr>
        <p:spPr>
          <a:xfrm flipH="1">
            <a:off x="3030538" y="1673225"/>
            <a:ext cx="419100" cy="31750"/>
          </a:xfrm>
          <a:prstGeom prst="straightConnector1">
            <a:avLst/>
          </a:prstGeom>
          <a:ln w="9525" cap="flat" cmpd="sng">
            <a:solidFill>
              <a:srgbClr val="4F81BD"/>
            </a:solidFill>
            <a:prstDash val="solid"/>
            <a:headEnd type="none" w="med" len="med"/>
            <a:tailEnd type="triangle" w="med" len="med"/>
          </a:ln>
        </p:spPr>
      </p:cxnSp>
      <p:sp>
        <p:nvSpPr>
          <p:cNvPr id="15365" name="Rectangle 3"/>
          <p:cNvSpPr/>
          <p:nvPr/>
        </p:nvSpPr>
        <p:spPr>
          <a:xfrm>
            <a:off x="3479800" y="1401763"/>
            <a:ext cx="1239838" cy="485775"/>
          </a:xfrm>
          <a:prstGeom prst="rect">
            <a:avLst/>
          </a:prstGeom>
          <a:solidFill>
            <a:srgbClr val="FFFFFF"/>
          </a:solidFill>
          <a:ln w="9525" cap="flat" cmpd="sng">
            <a:solidFill>
              <a:srgbClr val="4F81BD"/>
            </a:solidFill>
            <a:prstDash val="solid"/>
            <a:miter/>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just" eaLnBrk="1" hangingPunct="1">
              <a:spcBef>
                <a:spcPct val="0"/>
              </a:spcBef>
              <a:buSzTx/>
              <a:buNone/>
            </a:pPr>
            <a:r>
              <a:rPr lang="zh-CN" altLang="en-US" sz="1800" b="0" dirty="0">
                <a:solidFill>
                  <a:schemeClr val="tx1"/>
                </a:solidFill>
                <a:latin typeface="Times New Roman" panose="02020603050405020304" pitchFamily="18" charset="0"/>
              </a:rPr>
              <a:t>Salutation</a:t>
            </a:r>
            <a:endParaRPr lang="zh-CN" altLang="en-US" sz="1800" dirty="0">
              <a:solidFill>
                <a:schemeClr val="tx1"/>
              </a:solidFill>
            </a:endParaRPr>
          </a:p>
        </p:txBody>
      </p:sp>
      <p:sp>
        <p:nvSpPr>
          <p:cNvPr id="15366" name="左大括号 8"/>
          <p:cNvSpPr/>
          <p:nvPr/>
        </p:nvSpPr>
        <p:spPr>
          <a:xfrm>
            <a:off x="1003300" y="1755775"/>
            <a:ext cx="338138" cy="2506663"/>
          </a:xfrm>
          <a:prstGeom prst="leftBrace">
            <a:avLst>
              <a:gd name="adj1" fmla="val 8339"/>
              <a:gd name="adj2" fmla="val 50000"/>
            </a:avLst>
          </a:prstGeom>
          <a:noFill/>
          <a:ln w="9525" cap="flat" cmpd="sng">
            <a:solidFill>
              <a:srgbClr val="7A4DCA"/>
            </a:solidFill>
            <a:prstDash val="solid"/>
            <a:headEnd type="none" w="med" len="med"/>
            <a:tailEnd type="none" w="med" len="med"/>
          </a:ln>
        </p:spPr>
        <p:txBody>
          <a:bodyPr anchor="ctr"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Font typeface="Arial" panose="020B0604020202020204" pitchFamily="34" charset="0"/>
              <a:buNone/>
            </a:pPr>
            <a:endParaRPr lang="zh-CN" altLang="en-US" sz="1800" dirty="0">
              <a:solidFill>
                <a:srgbClr val="282917"/>
              </a:solidFill>
            </a:endParaRPr>
          </a:p>
        </p:txBody>
      </p:sp>
      <p:sp>
        <p:nvSpPr>
          <p:cNvPr id="15367" name="Rectangle 3"/>
          <p:cNvSpPr/>
          <p:nvPr/>
        </p:nvSpPr>
        <p:spPr>
          <a:xfrm>
            <a:off x="176213" y="2778125"/>
            <a:ext cx="871537" cy="377825"/>
          </a:xfrm>
          <a:prstGeom prst="rect">
            <a:avLst/>
          </a:prstGeom>
          <a:solidFill>
            <a:srgbClr val="FFFFFF"/>
          </a:solidFill>
          <a:ln w="9525" cap="flat" cmpd="sng">
            <a:solidFill>
              <a:srgbClr val="4F81BD"/>
            </a:solidFill>
            <a:prstDash val="solid"/>
            <a:miter/>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just" eaLnBrk="1" hangingPunct="1">
              <a:spcBef>
                <a:spcPct val="0"/>
              </a:spcBef>
              <a:buSzTx/>
              <a:buFont typeface="Arial" panose="020B0604020202020204" pitchFamily="34" charset="0"/>
              <a:buNone/>
            </a:pPr>
            <a:r>
              <a:rPr lang="en-US" altLang="zh-CN" sz="2000" dirty="0">
                <a:solidFill>
                  <a:srgbClr val="282917"/>
                </a:solidFill>
                <a:latin typeface="Times New Roman" panose="02020603050405020304" pitchFamily="18" charset="0"/>
                <a:cs typeface="Times New Roman" panose="02020603050405020304" pitchFamily="18" charset="0"/>
              </a:rPr>
              <a:t> </a:t>
            </a:r>
            <a:r>
              <a:rPr lang="en-US" altLang="zh-CN" sz="1800" dirty="0">
                <a:solidFill>
                  <a:srgbClr val="282917"/>
                </a:solidFill>
                <a:latin typeface="Times New Roman" panose="02020603050405020304" pitchFamily="18" charset="0"/>
                <a:cs typeface="Times New Roman" panose="02020603050405020304" pitchFamily="18" charset="0"/>
              </a:rPr>
              <a:t>Body</a:t>
            </a:r>
            <a:endParaRPr lang="zh-CN" altLang="en-US" sz="1800" dirty="0">
              <a:solidFill>
                <a:srgbClr val="282917"/>
              </a:solidFill>
              <a:latin typeface="Times New Roman" panose="02020603050405020304" pitchFamily="18" charset="0"/>
              <a:cs typeface="Times New Roman" panose="02020603050405020304" pitchFamily="18" charset="0"/>
            </a:endParaRPr>
          </a:p>
          <a:p>
            <a:pPr marL="0" lvl="0" indent="0" algn="just" eaLnBrk="1" hangingPunct="1">
              <a:spcBef>
                <a:spcPct val="0"/>
              </a:spcBef>
              <a:buSzTx/>
              <a:buFont typeface="Arial" panose="020B0604020202020204" pitchFamily="34" charset="0"/>
              <a:buNone/>
            </a:pPr>
            <a:endParaRPr lang="zh-CN" altLang="en-US" sz="1800" dirty="0">
              <a:solidFill>
                <a:schemeClr val="tx1"/>
              </a:solidFill>
            </a:endParaRPr>
          </a:p>
        </p:txBody>
      </p:sp>
      <p:sp>
        <p:nvSpPr>
          <p:cNvPr id="15368" name="Rectangle 3"/>
          <p:cNvSpPr/>
          <p:nvPr/>
        </p:nvSpPr>
        <p:spPr>
          <a:xfrm>
            <a:off x="6640513" y="2836863"/>
            <a:ext cx="1751012" cy="349250"/>
          </a:xfrm>
          <a:prstGeom prst="rect">
            <a:avLst/>
          </a:prstGeom>
          <a:solidFill>
            <a:srgbClr val="FFFFFF"/>
          </a:solidFill>
          <a:ln w="9525" cap="flat" cmpd="sng">
            <a:solidFill>
              <a:srgbClr val="4F81BD"/>
            </a:solidFill>
            <a:prstDash val="solid"/>
            <a:miter/>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just" eaLnBrk="1" hangingPunct="1">
              <a:spcBef>
                <a:spcPct val="0"/>
              </a:spcBef>
              <a:buSzTx/>
              <a:buNone/>
            </a:pPr>
            <a:r>
              <a:rPr lang="zh-CN" altLang="en-US" sz="1800" b="0" dirty="0">
                <a:solidFill>
                  <a:schemeClr val="tx1"/>
                </a:solidFill>
                <a:latin typeface="Times New Roman" panose="02020603050405020304" pitchFamily="18" charset="0"/>
              </a:rPr>
              <a:t>Introduction</a:t>
            </a:r>
            <a:endParaRPr lang="zh-CN" altLang="en-US" sz="1800" dirty="0">
              <a:solidFill>
                <a:schemeClr val="tx1"/>
              </a:solidFill>
            </a:endParaRPr>
          </a:p>
        </p:txBody>
      </p:sp>
      <p:cxnSp>
        <p:nvCxnSpPr>
          <p:cNvPr id="15369" name="AutoShape 2"/>
          <p:cNvCxnSpPr/>
          <p:nvPr/>
        </p:nvCxnSpPr>
        <p:spPr>
          <a:xfrm flipH="1" flipV="1">
            <a:off x="6135688" y="2860675"/>
            <a:ext cx="504825" cy="134938"/>
          </a:xfrm>
          <a:prstGeom prst="straightConnector1">
            <a:avLst/>
          </a:prstGeom>
          <a:ln w="9525" cap="flat" cmpd="sng">
            <a:solidFill>
              <a:srgbClr val="4F81BD"/>
            </a:solidFill>
            <a:prstDash val="solid"/>
            <a:headEnd type="none" w="med" len="med"/>
            <a:tailEnd type="triangle" w="med" len="med"/>
          </a:ln>
        </p:spPr>
      </p:cxnSp>
      <p:cxnSp>
        <p:nvCxnSpPr>
          <p:cNvPr id="15370" name="AutoShape 2"/>
          <p:cNvCxnSpPr/>
          <p:nvPr/>
        </p:nvCxnSpPr>
        <p:spPr>
          <a:xfrm flipH="1" flipV="1">
            <a:off x="5697538" y="4473575"/>
            <a:ext cx="504825" cy="134938"/>
          </a:xfrm>
          <a:prstGeom prst="straightConnector1">
            <a:avLst/>
          </a:prstGeom>
          <a:ln w="9525" cap="flat" cmpd="sng">
            <a:solidFill>
              <a:srgbClr val="4F81BD"/>
            </a:solidFill>
            <a:prstDash val="solid"/>
            <a:headEnd type="none" w="med" len="med"/>
            <a:tailEnd type="triangle" w="med" len="med"/>
          </a:ln>
        </p:spPr>
      </p:cxnSp>
      <p:sp>
        <p:nvSpPr>
          <p:cNvPr id="15371" name="Rectangle 3"/>
          <p:cNvSpPr/>
          <p:nvPr/>
        </p:nvSpPr>
        <p:spPr>
          <a:xfrm>
            <a:off x="6159500" y="4389438"/>
            <a:ext cx="2217738" cy="388937"/>
          </a:xfrm>
          <a:prstGeom prst="rect">
            <a:avLst/>
          </a:prstGeom>
          <a:solidFill>
            <a:srgbClr val="FFFFFF"/>
          </a:solidFill>
          <a:ln w="9525" cap="flat" cmpd="sng">
            <a:solidFill>
              <a:srgbClr val="4F81BD"/>
            </a:solidFill>
            <a:prstDash val="solid"/>
            <a:miter/>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just" eaLnBrk="1" hangingPunct="1">
              <a:spcBef>
                <a:spcPct val="0"/>
              </a:spcBef>
              <a:buSzTx/>
              <a:buNone/>
            </a:pPr>
            <a:r>
              <a:rPr lang="zh-CN" altLang="en-US" sz="1800" b="0" dirty="0">
                <a:solidFill>
                  <a:schemeClr val="tx1"/>
                </a:solidFill>
                <a:latin typeface="Times New Roman" panose="02020603050405020304" pitchFamily="18" charset="0"/>
              </a:rPr>
              <a:t>Reply for request</a:t>
            </a:r>
            <a:endParaRPr lang="zh-CN" altLang="en-US" sz="1800" dirty="0">
              <a:solidFill>
                <a:schemeClr val="tx1"/>
              </a:solidFill>
            </a:endParaRPr>
          </a:p>
        </p:txBody>
      </p:sp>
      <p:cxnSp>
        <p:nvCxnSpPr>
          <p:cNvPr id="15372" name="AutoShape 2"/>
          <p:cNvCxnSpPr/>
          <p:nvPr/>
        </p:nvCxnSpPr>
        <p:spPr>
          <a:xfrm>
            <a:off x="5413375" y="5427663"/>
            <a:ext cx="766763" cy="0"/>
          </a:xfrm>
          <a:prstGeom prst="straightConnector1">
            <a:avLst/>
          </a:prstGeom>
          <a:ln w="9525" cap="flat" cmpd="sng">
            <a:solidFill>
              <a:srgbClr val="4F81BD"/>
            </a:solidFill>
            <a:prstDash val="solid"/>
            <a:headEnd type="none" w="med" len="med"/>
            <a:tailEnd type="triangle" w="med" len="med"/>
          </a:ln>
        </p:spPr>
      </p:cxnSp>
      <p:sp>
        <p:nvSpPr>
          <p:cNvPr id="15373" name="Rectangle 3"/>
          <p:cNvSpPr/>
          <p:nvPr/>
        </p:nvSpPr>
        <p:spPr>
          <a:xfrm>
            <a:off x="3790950" y="5235575"/>
            <a:ext cx="1611313" cy="427038"/>
          </a:xfrm>
          <a:prstGeom prst="rect">
            <a:avLst/>
          </a:prstGeom>
          <a:solidFill>
            <a:srgbClr val="FFFFFF"/>
          </a:solidFill>
          <a:ln w="9525" cap="flat" cmpd="sng">
            <a:solidFill>
              <a:srgbClr val="4F81BD"/>
            </a:solidFill>
            <a:prstDash val="solid"/>
            <a:miter/>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just" eaLnBrk="1" hangingPunct="1">
              <a:spcBef>
                <a:spcPct val="0"/>
              </a:spcBef>
              <a:buSzTx/>
              <a:buNone/>
            </a:pPr>
            <a:r>
              <a:rPr lang="zh-CN" altLang="en-US" sz="1800" b="0" dirty="0">
                <a:solidFill>
                  <a:schemeClr val="tx1"/>
                </a:solidFill>
                <a:latin typeface="Times New Roman" panose="02020603050405020304" pitchFamily="18" charset="0"/>
              </a:rPr>
              <a:t>Signature</a:t>
            </a:r>
            <a:endParaRPr lang="zh-CN" altLang="en-US" sz="1800" dirty="0">
              <a:solidFill>
                <a:schemeClr val="tx1"/>
              </a:solidFill>
            </a:endParaRPr>
          </a:p>
        </p:txBody>
      </p:sp>
    </p:spTree>
  </p:cSld>
  <p:clrMapOvr>
    <a:masterClrMapping/>
  </p:clrMapOvr>
  <p:transition>
    <p:sndAc>
      <p:stSnd>
        <p:snd r:embed="rId1" name="camera.wav"/>
      </p:stSnd>
    </p:sndAc>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标题 1"/>
          <p:cNvSpPr>
            <a:spLocks noGrp="1"/>
          </p:cNvSpPr>
          <p:nvPr>
            <p:ph type="title" idx="4294967295"/>
          </p:nvPr>
        </p:nvSpPr>
        <p:spPr>
          <a:xfrm>
            <a:off x="996950" y="463550"/>
            <a:ext cx="8323263" cy="1011238"/>
          </a:xfrm>
        </p:spPr>
        <p:txBody>
          <a:bodyPr vert="horz" wrap="square" lIns="91440" tIns="45720" rIns="91440" bIns="45720" anchor="ctr" anchorCtr="0"/>
          <a:lstStyle/>
          <a:p>
            <a:r>
              <a:rPr lang="zh-CN" altLang="en-US" sz="2400" i="1" dirty="0">
                <a:solidFill>
                  <a:srgbClr val="282917"/>
                </a:solidFill>
                <a:latin typeface="Times New Roman" panose="02020603050405020304" pitchFamily="18" charset="0"/>
                <a:cs typeface="Times New Roman" panose="02020603050405020304" pitchFamily="18" charset="0"/>
              </a:rPr>
              <a:t>Task 2</a:t>
            </a:r>
            <a:br>
              <a:rPr lang="zh-CN" altLang="en-US" sz="2400" dirty="0">
                <a:solidFill>
                  <a:srgbClr val="282917"/>
                </a:solidFill>
                <a:latin typeface="Times New Roman" panose="02020603050405020304" pitchFamily="18" charset="0"/>
                <a:cs typeface="Times New Roman" panose="02020603050405020304" pitchFamily="18" charset="0"/>
              </a:rPr>
            </a:br>
            <a:r>
              <a:rPr lang="zh-CN" altLang="en-US" sz="2400" dirty="0">
                <a:solidFill>
                  <a:srgbClr val="282917"/>
                </a:solidFill>
                <a:latin typeface="Times New Roman" panose="02020603050405020304" pitchFamily="18" charset="0"/>
                <a:cs typeface="Times New Roman" panose="02020603050405020304" pitchFamily="18" charset="0"/>
              </a:rPr>
              <a:t>Directions: Read the sample and answer the following questions.</a:t>
            </a:r>
            <a:br>
              <a:rPr lang="zh-CN" altLang="en-US" sz="2400" dirty="0"/>
            </a:br>
            <a:endParaRPr lang="zh-CN" altLang="en-US" sz="2400" dirty="0">
              <a:latin typeface="Times New Roman" panose="02020603050405020304" pitchFamily="18" charset="0"/>
              <a:ea typeface="Times New Roman" panose="02020603050405020304" pitchFamily="18" charset="0"/>
            </a:endParaRPr>
          </a:p>
        </p:txBody>
      </p:sp>
      <p:sp>
        <p:nvSpPr>
          <p:cNvPr id="16387" name="内容占位符 2"/>
          <p:cNvSpPr>
            <a:spLocks noGrp="1"/>
          </p:cNvSpPr>
          <p:nvPr>
            <p:ph idx="1"/>
          </p:nvPr>
        </p:nvSpPr>
        <p:spPr>
          <a:xfrm>
            <a:off x="1386942" y="1605219"/>
            <a:ext cx="6783070" cy="4476115"/>
          </a:xfrm>
        </p:spPr>
        <p:txBody>
          <a:bodyPr vert="horz" wrap="square" lIns="91440" tIns="45720" rIns="91440" bIns="45720" anchor="t" anchorCtr="0"/>
          <a:lstStyle/>
          <a:p>
            <a:pPr>
              <a:buNone/>
            </a:pPr>
            <a:r>
              <a:rPr lang="zh-CN" altLang="en-US" sz="2000" b="0" dirty="0">
                <a:solidFill>
                  <a:srgbClr val="000000"/>
                </a:solidFill>
                <a:latin typeface="Times New Roman" panose="02020603050405020304" pitchFamily="18" charset="0"/>
                <a:cs typeface="Times New Roman" panose="02020603050405020304" pitchFamily="18" charset="0"/>
              </a:rPr>
              <a:t>1. Who is the writer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2. What is the reason for the writing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3. What did the recipient inquire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000000"/>
              </a:solidFill>
              <a:latin typeface="Times New Roman" panose="02020603050405020304" pitchFamily="18" charset="0"/>
              <a:cs typeface="Times New Roman" panose="02020603050405020304" pitchFamily="18" charset="0"/>
              <a:sym typeface="+mn-ea"/>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sym typeface="+mn-ea"/>
              </a:rPr>
              <a:t>4. How does the writer try to reply?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sp>
        <p:nvSpPr>
          <p:cNvPr id="18435" name="内容占位符 2"/>
          <p:cNvSpPr>
            <a:spLocks noGrp="1"/>
          </p:cNvSpPr>
          <p:nvPr/>
        </p:nvSpPr>
        <p:spPr>
          <a:xfrm>
            <a:off x="1273175" y="1959467"/>
            <a:ext cx="7870825" cy="241871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None/>
            </a:pPr>
            <a:r>
              <a:rPr lang="zh-CN" altLang="en-US" sz="2000" b="0" dirty="0" smtClean="0">
                <a:latin typeface="Times New Roman" panose="02020603050405020304" pitchFamily="18" charset="0"/>
                <a:cs typeface="Times New Roman" panose="02020603050405020304" pitchFamily="18" charset="0"/>
              </a:rPr>
              <a:t>  1</a:t>
            </a:r>
            <a:r>
              <a:rPr lang="zh-CN" altLang="en-US" sz="2000" b="0" dirty="0">
                <a:latin typeface="Times New Roman" panose="02020603050405020304" pitchFamily="18" charset="0"/>
                <a:cs typeface="Times New Roman" panose="02020603050405020304" pitchFamily="18" charset="0"/>
              </a:rPr>
              <a:t>. K. M. Abduah, the exporter.</a:t>
            </a:r>
            <a:endParaRPr lang="zh-CN" altLang="en-US" sz="2000" b="0" dirty="0">
              <a:latin typeface="Times New Roman" panose="02020603050405020304" pitchFamily="18" charset="0"/>
              <a:cs typeface="Times New Roman" panose="02020603050405020304" pitchFamily="18" charset="0"/>
            </a:endParaRPr>
          </a:p>
          <a:p>
            <a:pPr>
              <a:buNone/>
            </a:pPr>
            <a:endParaRPr lang="zh-CN" altLang="en-US" sz="2000" b="0" dirty="0">
              <a:latin typeface="Times New Roman" panose="02020603050405020304" pitchFamily="18" charset="0"/>
              <a:cs typeface="Times New Roman" panose="02020603050405020304" pitchFamily="18" charset="0"/>
            </a:endParaRPr>
          </a:p>
          <a:p>
            <a:pPr>
              <a:buNone/>
            </a:pPr>
            <a:r>
              <a:rPr lang="zh-CN" altLang="en-US" sz="2000" b="0" dirty="0" smtClean="0">
                <a:latin typeface="Times New Roman" panose="02020603050405020304" pitchFamily="18" charset="0"/>
                <a:cs typeface="Times New Roman" panose="02020603050405020304" pitchFamily="18" charset="0"/>
              </a:rPr>
              <a:t>  2</a:t>
            </a:r>
            <a:r>
              <a:rPr lang="zh-CN" altLang="en-US" sz="2000" b="0" dirty="0">
                <a:latin typeface="Times New Roman" panose="02020603050405020304" pitchFamily="18" charset="0"/>
                <a:cs typeface="Times New Roman" panose="02020603050405020304" pitchFamily="18" charset="0"/>
              </a:rPr>
              <a:t>. The exporter replies the importer for establishing business relationships and informs of  their sending some relevant materials.</a:t>
            </a:r>
            <a:endParaRPr lang="zh-CN" altLang="en-US" sz="2000" b="0" dirty="0">
              <a:latin typeface="Times New Roman" panose="02020603050405020304" pitchFamily="18" charset="0"/>
              <a:cs typeface="Times New Roman" panose="02020603050405020304" pitchFamily="18" charset="0"/>
            </a:endParaRPr>
          </a:p>
          <a:p>
            <a:pPr>
              <a:buNone/>
            </a:pPr>
            <a:endParaRPr lang="zh-CN" altLang="en-US" sz="2000" b="0" dirty="0">
              <a:latin typeface="Times New Roman" panose="02020603050405020304" pitchFamily="18" charset="0"/>
              <a:cs typeface="Times New Roman" panose="02020603050405020304" pitchFamily="18" charset="0"/>
            </a:endParaRPr>
          </a:p>
          <a:p>
            <a:pPr>
              <a:buNone/>
            </a:pPr>
            <a:r>
              <a:rPr lang="zh-CN" altLang="en-US" sz="2000" b="0" dirty="0" smtClean="0">
                <a:latin typeface="Times New Roman" panose="02020603050405020304" pitchFamily="18" charset="0"/>
                <a:cs typeface="Times New Roman" panose="02020603050405020304" pitchFamily="18" charset="0"/>
              </a:rPr>
              <a:t>  3</a:t>
            </a:r>
            <a:r>
              <a:rPr lang="zh-CN" altLang="en-US" sz="2000" b="0" dirty="0">
                <a:latin typeface="Times New Roman" panose="02020603050405020304" pitchFamily="18" charset="0"/>
                <a:cs typeface="Times New Roman" panose="02020603050405020304" pitchFamily="18" charset="0"/>
              </a:rPr>
              <a:t>. The recipient asked about the products categories and the prices.</a:t>
            </a:r>
            <a:endParaRPr lang="zh-CN" altLang="en-US" sz="2000" b="0" dirty="0">
              <a:latin typeface="Times New Roman" panose="02020603050405020304" pitchFamily="18" charset="0"/>
              <a:cs typeface="Times New Roman" panose="02020603050405020304" pitchFamily="18" charset="0"/>
            </a:endParaRPr>
          </a:p>
          <a:p>
            <a:pPr>
              <a:buNone/>
            </a:pPr>
            <a:endParaRPr lang="zh-CN" altLang="en-US" sz="2000" b="0" dirty="0">
              <a:latin typeface="Times New Roman" panose="02020603050405020304" pitchFamily="18" charset="0"/>
              <a:cs typeface="Times New Roman" panose="02020603050405020304" pitchFamily="18" charset="0"/>
            </a:endParaRPr>
          </a:p>
          <a:p>
            <a:pPr>
              <a:buNone/>
            </a:pPr>
            <a:r>
              <a:rPr lang="zh-CN" altLang="en-US" sz="2000" b="0" dirty="0" smtClean="0">
                <a:latin typeface="Times New Roman" panose="02020603050405020304" pitchFamily="18" charset="0"/>
                <a:cs typeface="Times New Roman" panose="02020603050405020304" pitchFamily="18" charset="0"/>
              </a:rPr>
              <a:t>  4</a:t>
            </a:r>
            <a:r>
              <a:rPr lang="zh-CN" altLang="en-US" sz="2000" b="0" dirty="0">
                <a:latin typeface="Times New Roman" panose="02020603050405020304" pitchFamily="18" charset="0"/>
                <a:cs typeface="Times New Roman" panose="02020603050405020304" pitchFamily="18" charset="0"/>
              </a:rPr>
              <a:t>. The writer tries to reply in a concise and courteous way.</a:t>
            </a:r>
            <a:endParaRPr lang="zh-CN" altLang="en-US" sz="2000" b="0" dirty="0">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anim calcmode="lin" valueType="num">
                                      <p:cBhvr additive="base">
                                        <p:cTn id="7" dur="500" fill="hold"/>
                                        <p:tgtEl>
                                          <p:spTgt spid="1843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43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8435">
                                            <p:txEl>
                                              <p:pRg st="2" end="2"/>
                                            </p:txEl>
                                          </p:spTgt>
                                        </p:tgtEl>
                                        <p:attrNameLst>
                                          <p:attrName>style.visibility</p:attrName>
                                        </p:attrNameLst>
                                      </p:cBhvr>
                                      <p:to>
                                        <p:strVal val="visible"/>
                                      </p:to>
                                    </p:set>
                                    <p:anim calcmode="lin" valueType="num">
                                      <p:cBhvr additive="base">
                                        <p:cTn id="13" dur="500" fill="hold"/>
                                        <p:tgtEl>
                                          <p:spTgt spid="1843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843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8435">
                                            <p:txEl>
                                              <p:pRg st="4" end="4"/>
                                            </p:txEl>
                                          </p:spTgt>
                                        </p:tgtEl>
                                        <p:attrNameLst>
                                          <p:attrName>style.visibility</p:attrName>
                                        </p:attrNameLst>
                                      </p:cBhvr>
                                      <p:to>
                                        <p:strVal val="visible"/>
                                      </p:to>
                                    </p:set>
                                    <p:anim calcmode="lin" valueType="num">
                                      <p:cBhvr additive="base">
                                        <p:cTn id="19" dur="500" fill="hold"/>
                                        <p:tgtEl>
                                          <p:spTgt spid="18435">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843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8435">
                                            <p:txEl>
                                              <p:pRg st="6" end="6"/>
                                            </p:txEl>
                                          </p:spTgt>
                                        </p:tgtEl>
                                        <p:attrNameLst>
                                          <p:attrName>style.visibility</p:attrName>
                                        </p:attrNameLst>
                                      </p:cBhvr>
                                      <p:to>
                                        <p:strVal val="visible"/>
                                      </p:to>
                                    </p:set>
                                    <p:anim calcmode="lin" valueType="num">
                                      <p:cBhvr additive="base">
                                        <p:cTn id="25" dur="500" fill="hold"/>
                                        <p:tgtEl>
                                          <p:spTgt spid="18435">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8435">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2"/>
          <p:cNvSpPr txBox="1"/>
          <p:nvPr/>
        </p:nvSpPr>
        <p:spPr>
          <a:xfrm>
            <a:off x="1392555" y="2035175"/>
            <a:ext cx="6764020" cy="2802255"/>
          </a:xfrm>
          <a:prstGeom prst="rect">
            <a:avLst/>
          </a:prstGeom>
          <a:gradFill rotWithShape="1">
            <a:gsLst>
              <a:gs pos="0">
                <a:srgbClr val="767676">
                  <a:alpha val="12000"/>
                </a:srgbClr>
              </a:gs>
              <a:gs pos="50000">
                <a:srgbClr val="FFFFFF">
                  <a:alpha val="12000"/>
                </a:srgbClr>
              </a:gs>
              <a:gs pos="100000">
                <a:srgbClr val="767676">
                  <a:alpha val="12000"/>
                </a:srgbClr>
              </a:gs>
            </a:gsLst>
            <a:lin ang="5400000" scaled="1"/>
            <a:tileRect/>
          </a:gradFill>
          <a:ln w="3175" cap="flat" cmpd="sng">
            <a:solidFill>
              <a:srgbClr val="FFFFFF"/>
            </a:solidFill>
            <a:prstDash val="sysDot"/>
            <a:miter/>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just" eaLnBrk="1" hangingPunct="1">
              <a:spcBef>
                <a:spcPct val="0"/>
              </a:spcBef>
              <a:buSzTx/>
              <a:buNone/>
            </a:pPr>
            <a:r>
              <a:rPr lang="zh-CN" altLang="en-US" sz="2000" dirty="0">
                <a:solidFill>
                  <a:srgbClr val="000000"/>
                </a:solidFill>
                <a:latin typeface="Times New Roman" panose="02020603050405020304" pitchFamily="18" charset="0"/>
                <a:cs typeface="Times New Roman" panose="02020603050405020304" pitchFamily="18" charset="0"/>
              </a:rPr>
              <a:t>Notes注释</a:t>
            </a:r>
            <a:endParaRPr lang="zh-CN" altLang="en-US" sz="2000" dirty="0">
              <a:solidFill>
                <a:srgbClr val="000000"/>
              </a:solidFill>
              <a:latin typeface="Times New Roman" panose="02020603050405020304" pitchFamily="18" charset="0"/>
              <a:cs typeface="Times New Roman" panose="02020603050405020304" pitchFamily="18" charset="0"/>
            </a:endParaRPr>
          </a:p>
          <a:p>
            <a:pPr marL="0" lvl="0" indent="0" algn="just" eaLnBrk="1" hangingPunct="1">
              <a:spcBef>
                <a:spcPct val="0"/>
              </a:spcBef>
              <a:buSzTx/>
              <a:buNone/>
            </a:pPr>
            <a:r>
              <a:rPr lang="en-US" altLang="zh-CN" sz="2000" b="0" dirty="0">
                <a:solidFill>
                  <a:srgbClr val="000000"/>
                </a:solidFill>
                <a:latin typeface="Times New Roman" panose="02020603050405020304" pitchFamily="18" charset="0"/>
                <a:cs typeface="Times New Roman" panose="02020603050405020304" pitchFamily="18" charset="0"/>
              </a:rPr>
              <a:t>  </a:t>
            </a:r>
            <a:r>
              <a:rPr lang="zh-CN" altLang="en-US" sz="2000" b="0" dirty="0">
                <a:solidFill>
                  <a:srgbClr val="000000"/>
                </a:solidFill>
                <a:latin typeface="Times New Roman" panose="02020603050405020304" pitchFamily="18" charset="0"/>
                <a:cs typeface="Times New Roman" panose="02020603050405020304" pitchFamily="18" charset="0"/>
              </a:rPr>
              <a:t>business relation 商业关系           export v. 出口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marL="0" lvl="0" indent="0" algn="just" eaLnBrk="1" hangingPunct="1">
              <a:spcBef>
                <a:spcPct val="0"/>
              </a:spcBef>
              <a:buSzTx/>
              <a:buNone/>
            </a:pPr>
            <a:r>
              <a:rPr lang="en-US" altLang="zh-CN" sz="2000" b="0" dirty="0">
                <a:solidFill>
                  <a:srgbClr val="000000"/>
                </a:solidFill>
                <a:latin typeface="Times New Roman" panose="02020603050405020304" pitchFamily="18" charset="0"/>
                <a:cs typeface="Times New Roman" panose="02020603050405020304" pitchFamily="18" charset="0"/>
              </a:rPr>
              <a:t>  </a:t>
            </a:r>
            <a:r>
              <a:rPr lang="zh-CN" altLang="en-US" sz="2000" b="0" dirty="0">
                <a:solidFill>
                  <a:srgbClr val="000000"/>
                </a:solidFill>
                <a:latin typeface="Times New Roman" panose="02020603050405020304" pitchFamily="18" charset="0"/>
                <a:cs typeface="Times New Roman" panose="02020603050405020304" pitchFamily="18" charset="0"/>
              </a:rPr>
              <a:t>art and craft goods 工艺品            at your request 按你方要求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marL="0" lvl="0" indent="0" algn="just" eaLnBrk="1" hangingPunct="1">
              <a:spcBef>
                <a:spcPct val="0"/>
              </a:spcBef>
              <a:buSzTx/>
              <a:buNone/>
            </a:pPr>
            <a:r>
              <a:rPr lang="en-US" altLang="zh-CN" sz="2000" b="0" dirty="0">
                <a:solidFill>
                  <a:srgbClr val="000000"/>
                </a:solidFill>
                <a:latin typeface="Times New Roman" panose="02020603050405020304" pitchFamily="18" charset="0"/>
                <a:cs typeface="Times New Roman" panose="02020603050405020304" pitchFamily="18" charset="0"/>
              </a:rPr>
              <a:t>  </a:t>
            </a:r>
            <a:r>
              <a:rPr lang="zh-CN" altLang="en-US" sz="2000" b="0" dirty="0">
                <a:solidFill>
                  <a:srgbClr val="000000"/>
                </a:solidFill>
                <a:latin typeface="Times New Roman" panose="02020603050405020304" pitchFamily="18" charset="0"/>
                <a:cs typeface="Times New Roman" panose="02020603050405020304" pitchFamily="18" charset="0"/>
              </a:rPr>
              <a:t>send v. 寄送                                   catalogue n. 目录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marL="0" lvl="0" indent="0" algn="just" eaLnBrk="1" hangingPunct="1">
              <a:spcBef>
                <a:spcPct val="0"/>
              </a:spcBef>
              <a:buSzTx/>
              <a:buNone/>
            </a:pPr>
            <a:r>
              <a:rPr lang="en-US" altLang="zh-CN" sz="2000" b="0" dirty="0">
                <a:solidFill>
                  <a:srgbClr val="000000"/>
                </a:solidFill>
                <a:latin typeface="Times New Roman" panose="02020603050405020304" pitchFamily="18" charset="0"/>
                <a:cs typeface="Times New Roman" panose="02020603050405020304" pitchFamily="18" charset="0"/>
              </a:rPr>
              <a:t>  </a:t>
            </a:r>
            <a:r>
              <a:rPr lang="zh-CN" altLang="en-US" sz="2000" b="0" dirty="0">
                <a:solidFill>
                  <a:srgbClr val="000000"/>
                </a:solidFill>
                <a:latin typeface="Times New Roman" panose="02020603050405020304" pitchFamily="18" charset="0"/>
                <a:cs typeface="Times New Roman" panose="02020603050405020304" pitchFamily="18" charset="0"/>
              </a:rPr>
              <a:t>price list 价格单                            for your reference供您参考</a:t>
            </a:r>
            <a:endParaRPr lang="zh-CN" altLang="en-US" sz="2000" b="0" dirty="0">
              <a:solidFill>
                <a:srgbClr val="000000"/>
              </a:solidFill>
              <a:latin typeface="Times New Roman" panose="02020603050405020304" pitchFamily="18" charset="0"/>
              <a:cs typeface="Times New Roman" panose="02020603050405020304" pitchFamily="18" charset="0"/>
            </a:endParaRPr>
          </a:p>
          <a:p>
            <a:pPr marL="0" lvl="0" indent="0" algn="just" eaLnBrk="1" hangingPunct="1">
              <a:spcBef>
                <a:spcPct val="0"/>
              </a:spcBef>
              <a:buSzTx/>
              <a:buNone/>
            </a:pPr>
            <a:r>
              <a:rPr lang="en-US" altLang="zh-CN" sz="2000" b="0" dirty="0">
                <a:solidFill>
                  <a:srgbClr val="000000"/>
                </a:solidFill>
                <a:latin typeface="Times New Roman" panose="02020603050405020304" pitchFamily="18" charset="0"/>
                <a:cs typeface="Times New Roman" panose="02020603050405020304" pitchFamily="18" charset="0"/>
              </a:rPr>
              <a:t>  </a:t>
            </a:r>
            <a:r>
              <a:rPr lang="zh-CN" altLang="en-US" sz="2000" b="0" dirty="0">
                <a:solidFill>
                  <a:srgbClr val="000000"/>
                </a:solidFill>
                <a:latin typeface="Times New Roman" panose="02020603050405020304" pitchFamily="18" charset="0"/>
                <a:cs typeface="Times New Roman" panose="02020603050405020304" pitchFamily="18" charset="0"/>
              </a:rPr>
              <a:t>item n. 项目                                   specific enquiry 具体询价</a:t>
            </a:r>
            <a:endParaRPr lang="zh-CN" altLang="en-US" sz="2000" b="0" dirty="0">
              <a:solidFill>
                <a:srgbClr val="000000"/>
              </a:solidFill>
              <a:latin typeface="Times New Roman" panose="02020603050405020304" pitchFamily="18" charset="0"/>
              <a:cs typeface="Times New Roman" panose="02020603050405020304" pitchFamily="18" charset="0"/>
            </a:endParaRPr>
          </a:p>
          <a:p>
            <a:pPr marL="0" lvl="0" indent="0" algn="just" eaLnBrk="1" hangingPunct="1">
              <a:spcBef>
                <a:spcPct val="0"/>
              </a:spcBef>
              <a:buSzTx/>
              <a:buNone/>
            </a:pPr>
            <a:r>
              <a:rPr lang="en-US" altLang="zh-CN" sz="2000" b="0" dirty="0">
                <a:solidFill>
                  <a:srgbClr val="000000"/>
                </a:solidFill>
                <a:latin typeface="Times New Roman" panose="02020603050405020304" pitchFamily="18" charset="0"/>
                <a:cs typeface="Times New Roman" panose="02020603050405020304" pitchFamily="18" charset="0"/>
              </a:rPr>
              <a:t>  </a:t>
            </a:r>
            <a:r>
              <a:rPr lang="zh-CN" altLang="en-US" sz="2000" b="0" dirty="0">
                <a:solidFill>
                  <a:srgbClr val="000000"/>
                </a:solidFill>
                <a:latin typeface="Times New Roman" panose="02020603050405020304" pitchFamily="18" charset="0"/>
                <a:cs typeface="Times New Roman" panose="02020603050405020304" pitchFamily="18" charset="0"/>
              </a:rPr>
              <a:t>quotation n. 报价                           delay n.  延迟，拖延</a:t>
            </a:r>
            <a:endParaRPr lang="zh-CN" altLang="en-US" sz="2000" dirty="0">
              <a:solidFill>
                <a:srgbClr val="000000"/>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标题 1"/>
          <p:cNvSpPr>
            <a:spLocks noGrp="1"/>
          </p:cNvSpPr>
          <p:nvPr>
            <p:ph type="title" idx="4294967295"/>
          </p:nvPr>
        </p:nvSpPr>
        <p:spPr/>
        <p:txBody>
          <a:bodyPr vert="horz" wrap="square" lIns="91440" tIns="45720" rIns="91440" bIns="45720" anchor="ctr" anchorCtr="0"/>
          <a:lstStyle/>
          <a:p>
            <a:r>
              <a:rPr lang="zh-CN" altLang="en-US" sz="2400" i="1" dirty="0">
                <a:solidFill>
                  <a:srgbClr val="282917"/>
                </a:solidFill>
                <a:latin typeface="Times New Roman" panose="02020603050405020304" pitchFamily="18" charset="0"/>
                <a:cs typeface="Times New Roman" panose="02020603050405020304" pitchFamily="18" charset="0"/>
              </a:rPr>
              <a:t>Case 2: </a:t>
            </a:r>
            <a:endParaRPr lang="zh-CN" altLang="en-US" sz="2400" dirty="0">
              <a:solidFill>
                <a:srgbClr val="282917"/>
              </a:solidFill>
              <a:latin typeface="Times New Roman" panose="02020603050405020304" pitchFamily="18" charset="0"/>
              <a:ea typeface="Times New Roman" panose="02020603050405020304" pitchFamily="18" charset="0"/>
            </a:endParaRPr>
          </a:p>
        </p:txBody>
      </p:sp>
      <p:sp>
        <p:nvSpPr>
          <p:cNvPr id="19459" name="内容占位符 2"/>
          <p:cNvSpPr>
            <a:spLocks noGrp="1"/>
          </p:cNvSpPr>
          <p:nvPr>
            <p:ph idx="1"/>
          </p:nvPr>
        </p:nvSpPr>
        <p:spPr>
          <a:xfrm>
            <a:off x="854075" y="1149350"/>
            <a:ext cx="7961313" cy="5360988"/>
          </a:xfrm>
        </p:spPr>
        <p:txBody>
          <a:bodyPr vert="horz" wrap="square" lIns="91440" tIns="45720" rIns="91440" bIns="45720" anchor="t" anchorCtr="0"/>
          <a:lstStyle/>
          <a:p>
            <a:pPr algn="ctr">
              <a:buNone/>
            </a:pPr>
            <a:r>
              <a:rPr lang="zh-CN" altLang="en-US" sz="2400" dirty="0">
                <a:solidFill>
                  <a:srgbClr val="282917"/>
                </a:solidFill>
                <a:latin typeface="Times New Roman" panose="02020603050405020304" pitchFamily="18" charset="0"/>
                <a:cs typeface="Times New Roman" panose="02020603050405020304" pitchFamily="18" charset="0"/>
              </a:rPr>
              <a:t>Report on Survey of Job Satisfaction</a:t>
            </a:r>
            <a:endParaRPr lang="zh-CN" altLang="en-US" sz="2400" dirty="0">
              <a:solidFill>
                <a:srgbClr val="282917"/>
              </a:solidFill>
              <a:latin typeface="Times New Roman" panose="02020603050405020304" pitchFamily="18" charset="0"/>
              <a:cs typeface="Times New Roman" panose="02020603050405020304" pitchFamily="18" charset="0"/>
            </a:endParaRPr>
          </a:p>
          <a:p>
            <a:pPr>
              <a:buNone/>
            </a:pPr>
            <a:endParaRPr lang="zh-CN" altLang="en-US" sz="2000" dirty="0">
              <a:solidFill>
                <a:srgbClr val="282917"/>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282917"/>
                </a:solidFill>
                <a:latin typeface="Times New Roman" panose="02020603050405020304" pitchFamily="18" charset="0"/>
                <a:cs typeface="Times New Roman" panose="02020603050405020304" pitchFamily="18" charset="0"/>
              </a:rPr>
              <a:t>     </a:t>
            </a:r>
            <a:r>
              <a:rPr lang="zh-CN" altLang="en-US" sz="2000" dirty="0">
                <a:solidFill>
                  <a:srgbClr val="000000"/>
                </a:solidFill>
                <a:latin typeface="Times New Roman" panose="02020603050405020304" pitchFamily="18" charset="0"/>
                <a:cs typeface="Times New Roman" panose="02020603050405020304" pitchFamily="18" charset="0"/>
              </a:rPr>
              <a:t>Introduction</a:t>
            </a:r>
            <a:endParaRPr lang="zh-CN" altLang="en-US" sz="200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     In response to Ms Nagle, the manager’s request, the report sets out to analyze the staff's job satisfaction according to the collected questionnaires.</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endParaRPr lang="en-US" altLang="zh-CN"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  </a:t>
            </a:r>
            <a:br>
              <a:rPr lang="zh-CN" altLang="en-US" sz="2000" b="0" dirty="0">
                <a:solidFill>
                  <a:srgbClr val="000000"/>
                </a:solidFill>
                <a:latin typeface="Times New Roman" panose="02020603050405020304" pitchFamily="18" charset="0"/>
                <a:cs typeface="Times New Roman" panose="02020603050405020304" pitchFamily="18" charset="0"/>
              </a:rPr>
            </a:br>
            <a:r>
              <a:rPr lang="zh-CN" altLang="en-US" sz="2000" dirty="0">
                <a:solidFill>
                  <a:srgbClr val="000000"/>
                </a:solidFill>
                <a:latin typeface="Times New Roman" panose="02020603050405020304" pitchFamily="18" charset="0"/>
                <a:cs typeface="Times New Roman" panose="02020603050405020304" pitchFamily="18" charset="0"/>
              </a:rPr>
              <a:t>Methodology</a:t>
            </a:r>
            <a:endParaRPr lang="zh-CN" altLang="en-US" sz="200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     A questionnaire survey was conducted to learn about the job satisfaction in our company. 228 employees returned their questionnaires on time. In order to gain more factual figures, the employees were required to fill it anonymously.</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endParaRPr lang="zh-CN" altLang="en-US" sz="2000" dirty="0">
              <a:latin typeface="Times New Roman" panose="02020603050405020304" pitchFamily="18" charset="0"/>
              <a:ea typeface="Times New Roman" panose="02020603050405020304" pitchFamily="18" charset="0"/>
            </a:endParaRPr>
          </a:p>
        </p:txBody>
      </p:sp>
      <p:cxnSp>
        <p:nvCxnSpPr>
          <p:cNvPr id="19460" name="直接箭头连接符 4"/>
          <p:cNvCxnSpPr/>
          <p:nvPr/>
        </p:nvCxnSpPr>
        <p:spPr>
          <a:xfrm flipH="1">
            <a:off x="3097213" y="3997325"/>
            <a:ext cx="914400" cy="265113"/>
          </a:xfrm>
          <a:prstGeom prst="straightConnector1">
            <a:avLst/>
          </a:prstGeom>
          <a:ln w="9525" cap="flat" cmpd="sng">
            <a:solidFill>
              <a:srgbClr val="7A4DCA"/>
            </a:solidFill>
            <a:prstDash val="solid"/>
            <a:headEnd type="none" w="med" len="med"/>
            <a:tailEnd type="arrow" w="med" len="med"/>
          </a:ln>
        </p:spPr>
      </p:cxnSp>
      <p:sp>
        <p:nvSpPr>
          <p:cNvPr id="19461" name="矩形 7"/>
          <p:cNvSpPr/>
          <p:nvPr/>
        </p:nvSpPr>
        <p:spPr>
          <a:xfrm>
            <a:off x="4011613" y="3671888"/>
            <a:ext cx="1444625" cy="515937"/>
          </a:xfrm>
          <a:prstGeom prst="rect">
            <a:avLst/>
          </a:prstGeom>
          <a:solidFill>
            <a:schemeClr val="bg1"/>
          </a:solidFill>
          <a:ln w="9525" cap="flat" cmpd="sng">
            <a:solidFill>
              <a:srgbClr val="5B3A95"/>
            </a:solidFill>
            <a:prstDash val="solid"/>
            <a:miter/>
            <a:headEnd type="none" w="med" len="med"/>
            <a:tailEnd type="none" w="med" len="med"/>
          </a:ln>
        </p:spPr>
        <p:txBody>
          <a:bodyPr anchor="ctr"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Font typeface="Arial" panose="020B0604020202020204" pitchFamily="34" charset="0"/>
              <a:buNone/>
            </a:pPr>
            <a:r>
              <a:rPr lang="en-US" altLang="zh-CN" sz="1800" dirty="0">
                <a:solidFill>
                  <a:srgbClr val="282917"/>
                </a:solidFill>
                <a:latin typeface="Times New Roman" panose="02020603050405020304" pitchFamily="18" charset="0"/>
                <a:cs typeface="Times New Roman" panose="02020603050405020304" pitchFamily="18" charset="0"/>
              </a:rPr>
              <a:t>Introduction</a:t>
            </a:r>
            <a:endParaRPr lang="zh-CN" altLang="en-US" sz="1800" dirty="0">
              <a:solidFill>
                <a:srgbClr val="282917"/>
              </a:solidFill>
              <a:latin typeface="Times New Roman" panose="02020603050405020304" pitchFamily="18" charset="0"/>
              <a:ea typeface="Times New Roman" panose="02020603050405020304" pitchFamily="18" charset="0"/>
            </a:endParaRPr>
          </a:p>
        </p:txBody>
      </p:sp>
      <p:cxnSp>
        <p:nvCxnSpPr>
          <p:cNvPr id="19462" name="直接箭头连接符 8"/>
          <p:cNvCxnSpPr/>
          <p:nvPr/>
        </p:nvCxnSpPr>
        <p:spPr>
          <a:xfrm flipH="1">
            <a:off x="4606925" y="1022350"/>
            <a:ext cx="781050" cy="133350"/>
          </a:xfrm>
          <a:prstGeom prst="straightConnector1">
            <a:avLst/>
          </a:prstGeom>
          <a:ln w="9525" cap="flat" cmpd="sng">
            <a:solidFill>
              <a:srgbClr val="7A4DCA"/>
            </a:solidFill>
            <a:prstDash val="solid"/>
            <a:headEnd type="none" w="med" len="med"/>
            <a:tailEnd type="arrow" w="med" len="med"/>
          </a:ln>
        </p:spPr>
      </p:cxnSp>
      <p:sp>
        <p:nvSpPr>
          <p:cNvPr id="19463" name="矩形 9"/>
          <p:cNvSpPr/>
          <p:nvPr/>
        </p:nvSpPr>
        <p:spPr>
          <a:xfrm>
            <a:off x="5402263" y="649288"/>
            <a:ext cx="2562225" cy="534987"/>
          </a:xfrm>
          <a:prstGeom prst="rect">
            <a:avLst/>
          </a:prstGeom>
          <a:solidFill>
            <a:schemeClr val="bg1"/>
          </a:solidFill>
          <a:ln w="9525" cap="flat" cmpd="sng">
            <a:solidFill>
              <a:srgbClr val="5B3A95"/>
            </a:solidFill>
            <a:prstDash val="solid"/>
            <a:miter/>
            <a:headEnd type="none" w="med" len="med"/>
            <a:tailEnd type="none" w="med" len="med"/>
          </a:ln>
        </p:spPr>
        <p:txBody>
          <a:bodyPr anchor="ctr"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Font typeface="Arial" panose="020B0604020202020204" pitchFamily="34" charset="0"/>
              <a:buNone/>
            </a:pPr>
            <a:r>
              <a:rPr lang="en-US" altLang="zh-CN" sz="1800" dirty="0">
                <a:solidFill>
                  <a:srgbClr val="282917"/>
                </a:solidFill>
                <a:latin typeface="Times New Roman" panose="02020603050405020304" pitchFamily="18" charset="0"/>
                <a:cs typeface="Times New Roman" panose="02020603050405020304" pitchFamily="18" charset="0"/>
              </a:rPr>
              <a:t>Brief and specific title</a:t>
            </a:r>
            <a:endParaRPr lang="zh-CN" altLang="en-US" sz="1800" dirty="0">
              <a:solidFill>
                <a:srgbClr val="282917"/>
              </a:solidFill>
              <a:latin typeface="Times New Roman" panose="02020603050405020304" pitchFamily="18" charset="0"/>
              <a:ea typeface="Times New Roman" panose="02020603050405020304" pitchFamily="18" charset="0"/>
            </a:endParaRPr>
          </a:p>
        </p:txBody>
      </p:sp>
      <p:cxnSp>
        <p:nvCxnSpPr>
          <p:cNvPr id="19464" name="直接箭头连接符 10"/>
          <p:cNvCxnSpPr/>
          <p:nvPr/>
        </p:nvCxnSpPr>
        <p:spPr>
          <a:xfrm flipH="1" flipV="1">
            <a:off x="3082925" y="3244850"/>
            <a:ext cx="933450" cy="638175"/>
          </a:xfrm>
          <a:prstGeom prst="straightConnector1">
            <a:avLst/>
          </a:prstGeom>
          <a:ln w="9525" cap="flat" cmpd="sng">
            <a:solidFill>
              <a:srgbClr val="7A4DCA"/>
            </a:solidFill>
            <a:prstDash val="solid"/>
            <a:headEnd type="none" w="med" len="med"/>
            <a:tailEnd type="arrow" w="med" len="med"/>
          </a:ln>
        </p:spPr>
      </p:cxnSp>
    </p:spTree>
  </p:cSld>
  <p:clrMapOvr>
    <a:masterClrMapping/>
  </p:clrMapOvr>
  <p:transition>
    <p:sndAc>
      <p:stSnd>
        <p:snd r:embed="rId1" name="camera.wav"/>
      </p:stSnd>
    </p:sndAc>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内容占位符 2"/>
          <p:cNvSpPr>
            <a:spLocks noGrp="1"/>
          </p:cNvSpPr>
          <p:nvPr>
            <p:ph idx="1"/>
          </p:nvPr>
        </p:nvSpPr>
        <p:spPr>
          <a:xfrm>
            <a:off x="839788" y="1430338"/>
            <a:ext cx="7961312" cy="5094287"/>
          </a:xfrm>
        </p:spPr>
        <p:txBody>
          <a:bodyPr vert="horz" wrap="square" lIns="91440" tIns="45720" rIns="91440" bIns="45720" anchor="t" anchorCtr="0"/>
          <a:lstStyle/>
          <a:p>
            <a:pPr>
              <a:buNone/>
            </a:pPr>
            <a:r>
              <a:rPr lang="zh-CN" altLang="en-US" sz="2000" dirty="0">
                <a:solidFill>
                  <a:srgbClr val="282917"/>
                </a:solidFill>
                <a:latin typeface="Times New Roman" panose="02020603050405020304" pitchFamily="18" charset="0"/>
                <a:cs typeface="Times New Roman" panose="02020603050405020304" pitchFamily="18" charset="0"/>
              </a:rPr>
              <a:t>      </a:t>
            </a:r>
            <a:r>
              <a:rPr lang="zh-CN" altLang="en-US" sz="2000" dirty="0">
                <a:solidFill>
                  <a:srgbClr val="000000"/>
                </a:solidFill>
                <a:latin typeface="Times New Roman" panose="02020603050405020304" pitchFamily="18" charset="0"/>
                <a:cs typeface="Times New Roman" panose="02020603050405020304" pitchFamily="18" charset="0"/>
              </a:rPr>
              <a:t>Findings</a:t>
            </a:r>
            <a:endParaRPr lang="zh-CN" altLang="en-US" sz="200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      According to the statistics, 72% of the employees are content with their work. Whereas, it was found that the female staff (75%) are more satisfied with their present job than the male staff(63%). In addition, the data showed that payment isn't relevant to happiness. 87% of younger people, aged 20-30, with lower payment expressed their approval. Meanwhile, 52% of the staff, aged 30-40, and 61%, aged 40-50, were more pessimistic. Most of them mentioned the reasons for their dissatisfaction; little chance to get promotion and a poor welfare system. In addition, a number of people suggested having a longer paid holiday to have more opportunity to be with their families and arranging more training courses to update their professional skills.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cxnSp>
        <p:nvCxnSpPr>
          <p:cNvPr id="20483" name="直接箭头连接符 3"/>
          <p:cNvCxnSpPr/>
          <p:nvPr/>
        </p:nvCxnSpPr>
        <p:spPr>
          <a:xfrm flipH="1">
            <a:off x="3155950" y="1268413"/>
            <a:ext cx="1017588" cy="412750"/>
          </a:xfrm>
          <a:prstGeom prst="straightConnector1">
            <a:avLst/>
          </a:prstGeom>
          <a:ln w="9525" cap="flat" cmpd="sng">
            <a:solidFill>
              <a:srgbClr val="7A4DCA"/>
            </a:solidFill>
            <a:prstDash val="solid"/>
            <a:headEnd type="none" w="med" len="med"/>
            <a:tailEnd type="arrow" w="med" len="med"/>
          </a:ln>
        </p:spPr>
      </p:cxnSp>
      <p:sp>
        <p:nvSpPr>
          <p:cNvPr id="20484" name="矩形 6"/>
          <p:cNvSpPr/>
          <p:nvPr/>
        </p:nvSpPr>
        <p:spPr>
          <a:xfrm>
            <a:off x="4187825" y="1062038"/>
            <a:ext cx="2890838" cy="501650"/>
          </a:xfrm>
          <a:prstGeom prst="rect">
            <a:avLst/>
          </a:prstGeom>
          <a:solidFill>
            <a:schemeClr val="bg1"/>
          </a:solidFill>
          <a:ln w="9525" cap="flat" cmpd="sng">
            <a:solidFill>
              <a:srgbClr val="5B3A95"/>
            </a:solidFill>
            <a:prstDash val="solid"/>
            <a:miter/>
            <a:headEnd type="none" w="med" len="med"/>
            <a:tailEnd type="none" w="med" len="med"/>
          </a:ln>
        </p:spPr>
        <p:txBody>
          <a:bodyPr anchor="ctr"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Font typeface="Arial" panose="020B0604020202020204" pitchFamily="34" charset="0"/>
              <a:buNone/>
            </a:pPr>
            <a:r>
              <a:rPr lang="en-US" altLang="zh-CN" sz="1800" dirty="0">
                <a:solidFill>
                  <a:srgbClr val="282917"/>
                </a:solidFill>
                <a:latin typeface="Times New Roman" panose="02020603050405020304" pitchFamily="18" charset="0"/>
                <a:cs typeface="Times New Roman" panose="02020603050405020304" pitchFamily="18" charset="0"/>
              </a:rPr>
              <a:t>Presenting facts and ideas</a:t>
            </a:r>
            <a:endParaRPr lang="zh-CN" altLang="en-US" sz="180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内容占位符 2"/>
          <p:cNvSpPr>
            <a:spLocks noGrp="1"/>
          </p:cNvSpPr>
          <p:nvPr>
            <p:ph idx="1"/>
          </p:nvPr>
        </p:nvSpPr>
        <p:spPr>
          <a:xfrm>
            <a:off x="957263" y="1193800"/>
            <a:ext cx="7745412" cy="5360988"/>
          </a:xfrm>
        </p:spPr>
        <p:txBody>
          <a:bodyPr vert="horz" wrap="square" lIns="91440" tIns="45720" rIns="91440" bIns="45720" anchor="t" anchorCtr="0"/>
          <a:lstStyle/>
          <a:p>
            <a:pPr algn="just">
              <a:buNone/>
            </a:pPr>
            <a:r>
              <a:rPr lang="zh-CN" altLang="en-US" sz="2000" dirty="0">
                <a:solidFill>
                  <a:srgbClr val="282917"/>
                </a:solidFill>
                <a:latin typeface="Times New Roman" panose="02020603050405020304" pitchFamily="18" charset="0"/>
                <a:cs typeface="Times New Roman" panose="02020603050405020304" pitchFamily="18" charset="0"/>
              </a:rPr>
              <a:t>     </a:t>
            </a:r>
            <a:r>
              <a:rPr lang="zh-CN" altLang="en-US" sz="2000" dirty="0">
                <a:solidFill>
                  <a:srgbClr val="000000"/>
                </a:solidFill>
                <a:latin typeface="Times New Roman" panose="02020603050405020304" pitchFamily="18" charset="0"/>
                <a:cs typeface="Times New Roman" panose="02020603050405020304" pitchFamily="18" charset="0"/>
              </a:rPr>
              <a:t>Conclusion </a:t>
            </a:r>
            <a:endParaRPr lang="zh-CN" altLang="en-US" sz="200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dirty="0">
                <a:solidFill>
                  <a:srgbClr val="000000"/>
                </a:solidFill>
                <a:latin typeface="Times New Roman" panose="02020603050405020304" pitchFamily="18" charset="0"/>
                <a:cs typeface="Times New Roman" panose="02020603050405020304" pitchFamily="18" charset="0"/>
              </a:rPr>
              <a:t>     </a:t>
            </a:r>
            <a:r>
              <a:rPr lang="zh-CN" altLang="en-US" sz="2000" b="0" dirty="0">
                <a:solidFill>
                  <a:srgbClr val="000000"/>
                </a:solidFill>
                <a:latin typeface="Times New Roman" panose="02020603050405020304" pitchFamily="18" charset="0"/>
                <a:cs typeface="Times New Roman" panose="02020603050405020304" pitchFamily="18" charset="0"/>
              </a:rPr>
              <a:t>Based on the findings, it was concluded that most people in our company look at their present job optimistically but there is still space for our company to make some progress.</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br>
              <a:rPr lang="zh-CN" altLang="en-US" sz="2000" dirty="0">
                <a:solidFill>
                  <a:srgbClr val="000000"/>
                </a:solidFill>
                <a:latin typeface="Times New Roman" panose="02020603050405020304" pitchFamily="18" charset="0"/>
                <a:cs typeface="Times New Roman" panose="02020603050405020304" pitchFamily="18" charset="0"/>
              </a:rPr>
            </a:br>
            <a:r>
              <a:rPr lang="zh-CN" altLang="en-US" sz="2000" dirty="0">
                <a:solidFill>
                  <a:srgbClr val="000000"/>
                </a:solidFill>
                <a:latin typeface="Times New Roman" panose="02020603050405020304" pitchFamily="18" charset="0"/>
                <a:cs typeface="Times New Roman" panose="02020603050405020304" pitchFamily="18" charset="0"/>
              </a:rPr>
              <a:t>Recommendation</a:t>
            </a:r>
            <a:endParaRPr lang="zh-CN" altLang="en-US" sz="200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     It would be advisable to readjust the promotion policy and welfare system to stimulate staff to be more enthusiastic about their work.</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cxnSp>
        <p:nvCxnSpPr>
          <p:cNvPr id="21507" name="直接箭头连接符 3"/>
          <p:cNvCxnSpPr/>
          <p:nvPr/>
        </p:nvCxnSpPr>
        <p:spPr>
          <a:xfrm flipH="1">
            <a:off x="3170238" y="1150938"/>
            <a:ext cx="1047750" cy="293687"/>
          </a:xfrm>
          <a:prstGeom prst="straightConnector1">
            <a:avLst/>
          </a:prstGeom>
          <a:ln w="9525" cap="flat" cmpd="sng">
            <a:solidFill>
              <a:srgbClr val="7A4DCA"/>
            </a:solidFill>
            <a:prstDash val="solid"/>
            <a:headEnd type="none" w="med" len="med"/>
            <a:tailEnd type="arrow" w="med" len="med"/>
          </a:ln>
        </p:spPr>
      </p:cxnSp>
      <p:sp>
        <p:nvSpPr>
          <p:cNvPr id="21508" name="矩形 4"/>
          <p:cNvSpPr/>
          <p:nvPr/>
        </p:nvSpPr>
        <p:spPr>
          <a:xfrm>
            <a:off x="4232275" y="914400"/>
            <a:ext cx="2890838" cy="501650"/>
          </a:xfrm>
          <a:prstGeom prst="rect">
            <a:avLst/>
          </a:prstGeom>
          <a:solidFill>
            <a:schemeClr val="bg1"/>
          </a:solidFill>
          <a:ln w="9525" cap="flat" cmpd="sng">
            <a:solidFill>
              <a:srgbClr val="5B3A95"/>
            </a:solidFill>
            <a:prstDash val="solid"/>
            <a:miter/>
            <a:headEnd type="none" w="med" len="med"/>
            <a:tailEnd type="none" w="med" len="med"/>
          </a:ln>
        </p:spPr>
        <p:txBody>
          <a:bodyPr anchor="ctr"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Font typeface="Arial" panose="020B0604020202020204" pitchFamily="34" charset="0"/>
              <a:buNone/>
            </a:pPr>
            <a:r>
              <a:rPr lang="en-US" altLang="zh-CN" sz="1800" dirty="0">
                <a:solidFill>
                  <a:srgbClr val="282917"/>
                </a:solidFill>
                <a:latin typeface="Times New Roman" panose="02020603050405020304" pitchFamily="18" charset="0"/>
                <a:cs typeface="Times New Roman" panose="02020603050405020304" pitchFamily="18" charset="0"/>
              </a:rPr>
              <a:t>Concluding the results</a:t>
            </a:r>
            <a:endParaRPr lang="zh-CN" altLang="en-US" sz="1800" dirty="0">
              <a:solidFill>
                <a:srgbClr val="282917"/>
              </a:solidFill>
              <a:latin typeface="Times New Roman" panose="02020603050405020304" pitchFamily="18" charset="0"/>
              <a:ea typeface="Times New Roman" panose="02020603050405020304" pitchFamily="18" charset="0"/>
            </a:endParaRPr>
          </a:p>
        </p:txBody>
      </p:sp>
      <p:cxnSp>
        <p:nvCxnSpPr>
          <p:cNvPr id="21509" name="直接箭头连接符 6"/>
          <p:cNvCxnSpPr/>
          <p:nvPr/>
        </p:nvCxnSpPr>
        <p:spPr>
          <a:xfrm flipH="1" flipV="1">
            <a:off x="3132138" y="3854450"/>
            <a:ext cx="1071562" cy="511175"/>
          </a:xfrm>
          <a:prstGeom prst="straightConnector1">
            <a:avLst/>
          </a:prstGeom>
          <a:ln w="9525" cap="flat" cmpd="sng">
            <a:solidFill>
              <a:srgbClr val="7A4DCA"/>
            </a:solidFill>
            <a:prstDash val="solid"/>
            <a:headEnd type="none" w="med" len="med"/>
            <a:tailEnd type="arrow" w="med" len="med"/>
          </a:ln>
        </p:spPr>
      </p:cxnSp>
      <p:sp>
        <p:nvSpPr>
          <p:cNvPr id="21510" name="矩形 9"/>
          <p:cNvSpPr/>
          <p:nvPr/>
        </p:nvSpPr>
        <p:spPr>
          <a:xfrm>
            <a:off x="4178300" y="4060825"/>
            <a:ext cx="4538663" cy="511175"/>
          </a:xfrm>
          <a:prstGeom prst="rect">
            <a:avLst/>
          </a:prstGeom>
          <a:solidFill>
            <a:schemeClr val="bg1"/>
          </a:solidFill>
          <a:ln w="9525" cap="flat" cmpd="sng">
            <a:solidFill>
              <a:srgbClr val="5B3A95"/>
            </a:solidFill>
            <a:prstDash val="solid"/>
            <a:miter/>
            <a:headEnd type="none" w="med" len="med"/>
            <a:tailEnd type="none" w="med" len="med"/>
          </a:ln>
        </p:spPr>
        <p:txBody>
          <a:bodyPr anchor="ctr"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Font typeface="Arial" panose="020B0604020202020204" pitchFamily="34" charset="0"/>
              <a:buNone/>
            </a:pPr>
            <a:r>
              <a:rPr lang="en-US" altLang="zh-CN" sz="1800" dirty="0">
                <a:solidFill>
                  <a:srgbClr val="282917"/>
                </a:solidFill>
                <a:latin typeface="Times New Roman" panose="02020603050405020304" pitchFamily="18" charset="0"/>
                <a:cs typeface="Times New Roman" panose="02020603050405020304" pitchFamily="18" charset="0"/>
              </a:rPr>
              <a:t>Proposing suggestions for action to be taken</a:t>
            </a:r>
            <a:endParaRPr lang="zh-CN" altLang="en-US" sz="180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1"/>
          <p:cNvSpPr>
            <a:spLocks noGrp="1"/>
          </p:cNvSpPr>
          <p:nvPr>
            <p:ph type="title" idx="4294967295"/>
          </p:nvPr>
        </p:nvSpPr>
        <p:spPr>
          <a:xfrm>
            <a:off x="952500" y="522288"/>
            <a:ext cx="8589963" cy="1011237"/>
          </a:xfrm>
        </p:spPr>
        <p:txBody>
          <a:bodyPr vert="horz" wrap="square" lIns="91440" tIns="45720" rIns="91440" bIns="45720" anchor="ctr" anchorCtr="0"/>
          <a:lstStyle/>
          <a:p>
            <a:r>
              <a:rPr lang="zh-CN" altLang="en-US" sz="2400" i="1" dirty="0">
                <a:solidFill>
                  <a:srgbClr val="282917"/>
                </a:solidFill>
              </a:rPr>
              <a:t>Task 3 </a:t>
            </a:r>
            <a:br>
              <a:rPr lang="zh-CN" altLang="en-US" sz="2400" dirty="0">
                <a:solidFill>
                  <a:srgbClr val="282917"/>
                </a:solidFill>
              </a:rPr>
            </a:br>
            <a:r>
              <a:rPr lang="zh-CN" altLang="en-US" sz="2400" dirty="0">
                <a:solidFill>
                  <a:srgbClr val="282917"/>
                </a:solidFill>
              </a:rPr>
              <a:t>Directions: Read the sample and summarize the writing process.</a:t>
            </a:r>
            <a:br>
              <a:rPr lang="zh-CN" altLang="en-US" sz="2400" dirty="0">
                <a:solidFill>
                  <a:srgbClr val="282917"/>
                </a:solidFill>
              </a:rPr>
            </a:br>
            <a:endParaRPr lang="zh-CN" altLang="en-US" sz="2400" dirty="0">
              <a:solidFill>
                <a:srgbClr val="282917"/>
              </a:solidFill>
              <a:latin typeface="Times New Roman" panose="02020603050405020304" pitchFamily="18" charset="0"/>
              <a:ea typeface="Times New Roman" panose="02020603050405020304" pitchFamily="18" charset="0"/>
            </a:endParaRPr>
          </a:p>
        </p:txBody>
      </p:sp>
      <p:sp>
        <p:nvSpPr>
          <p:cNvPr id="22531" name="内容占位符 2"/>
          <p:cNvSpPr>
            <a:spLocks noGrp="1"/>
          </p:cNvSpPr>
          <p:nvPr>
            <p:ph idx="1"/>
          </p:nvPr>
        </p:nvSpPr>
        <p:spPr>
          <a:xfrm>
            <a:off x="985838" y="1533525"/>
            <a:ext cx="7961312" cy="5124450"/>
          </a:xfrm>
        </p:spPr>
        <p:txBody>
          <a:bodyPr vert="horz" wrap="square" lIns="91440" tIns="45720" rIns="91440" bIns="45720" anchor="t" anchorCtr="0"/>
          <a:lstStyle/>
          <a:p>
            <a:pPr>
              <a:buNone/>
            </a:pPr>
            <a:endParaRPr lang="zh-CN" altLang="en-US" sz="2000" dirty="0">
              <a:solidFill>
                <a:srgbClr val="282917"/>
              </a:solidFill>
            </a:endParaRPr>
          </a:p>
          <a:p>
            <a:pPr>
              <a:buNone/>
            </a:pPr>
            <a:r>
              <a:rPr lang="zh-CN" altLang="en-US" sz="2000" dirty="0">
                <a:solidFill>
                  <a:srgbClr val="282917"/>
                </a:solidFill>
              </a:rPr>
              <a:t>      </a:t>
            </a:r>
            <a:r>
              <a:rPr lang="zh-CN" altLang="en-US" sz="2000" b="0" dirty="0">
                <a:solidFill>
                  <a:srgbClr val="000000"/>
                </a:solidFill>
              </a:rPr>
              <a:t>Step 1:</a:t>
            </a:r>
            <a:endParaRPr lang="zh-CN" altLang="en-US" sz="2000" b="0" dirty="0">
              <a:solidFill>
                <a:srgbClr val="000000"/>
              </a:solidFill>
            </a:endParaRPr>
          </a:p>
          <a:p>
            <a:pPr>
              <a:buNone/>
            </a:pPr>
            <a:r>
              <a:rPr lang="zh-CN" altLang="en-US" sz="2000" b="0" dirty="0">
                <a:solidFill>
                  <a:srgbClr val="000000"/>
                </a:solidFill>
              </a:rPr>
              <a:t> </a:t>
            </a:r>
            <a:r>
              <a:rPr lang="zh-CN" altLang="en-US" sz="2000" b="0" u="sng" dirty="0">
                <a:solidFill>
                  <a:srgbClr val="000000"/>
                </a:solidFill>
              </a:rPr>
              <a:t>     </a:t>
            </a:r>
            <a:r>
              <a:rPr lang="zh-CN" altLang="en-US" sz="2000" b="0" dirty="0">
                <a:solidFill>
                  <a:srgbClr val="000000"/>
                </a:solidFill>
              </a:rPr>
              <a:t>                                           </a:t>
            </a:r>
            <a:endParaRPr lang="zh-CN" altLang="en-US" sz="2000" b="0" dirty="0">
              <a:solidFill>
                <a:srgbClr val="000000"/>
              </a:solidFill>
            </a:endParaRPr>
          </a:p>
          <a:p>
            <a:pPr>
              <a:buNone/>
            </a:pPr>
            <a:r>
              <a:rPr lang="zh-CN" altLang="en-US" sz="2000" b="0" dirty="0">
                <a:solidFill>
                  <a:srgbClr val="000000"/>
                </a:solidFill>
              </a:rPr>
              <a:t>      Step 2: </a:t>
            </a:r>
            <a:r>
              <a:rPr lang="zh-CN" altLang="en-US" sz="2000" b="0" u="sng" dirty="0">
                <a:solidFill>
                  <a:srgbClr val="000000"/>
                </a:solidFill>
              </a:rPr>
              <a:t>                                             </a:t>
            </a:r>
            <a:endParaRPr lang="zh-CN" altLang="en-US" sz="2000" b="0" dirty="0">
              <a:solidFill>
                <a:srgbClr val="000000"/>
              </a:solidFill>
            </a:endParaRPr>
          </a:p>
          <a:p>
            <a:pPr>
              <a:buNone/>
            </a:pPr>
            <a:r>
              <a:rPr lang="zh-CN" altLang="en-US" sz="2000" b="0" dirty="0">
                <a:solidFill>
                  <a:srgbClr val="000000"/>
                </a:solidFill>
              </a:rPr>
              <a:t>      Step 3: </a:t>
            </a:r>
            <a:r>
              <a:rPr lang="zh-CN" altLang="en-US" sz="2000" b="0" u="sng" dirty="0">
                <a:solidFill>
                  <a:srgbClr val="000000"/>
                </a:solidFill>
              </a:rPr>
              <a:t>                                             </a:t>
            </a:r>
            <a:endParaRPr lang="zh-CN" altLang="en-US" sz="2000" b="0" dirty="0">
              <a:solidFill>
                <a:srgbClr val="000000"/>
              </a:solidFill>
            </a:endParaRPr>
          </a:p>
          <a:p>
            <a:pPr>
              <a:buNone/>
            </a:pPr>
            <a:r>
              <a:rPr lang="zh-CN" altLang="en-US" sz="2000" b="0" dirty="0">
                <a:solidFill>
                  <a:srgbClr val="000000"/>
                </a:solidFill>
              </a:rPr>
              <a:t>      Step 4: </a:t>
            </a:r>
            <a:r>
              <a:rPr lang="zh-CN" altLang="en-US" sz="2000" b="0" u="sng" dirty="0">
                <a:solidFill>
                  <a:srgbClr val="000000"/>
                </a:solidFill>
              </a:rPr>
              <a:t>                                             </a:t>
            </a:r>
            <a:endParaRPr lang="zh-CN" altLang="en-US" sz="2000" b="0" dirty="0">
              <a:solidFill>
                <a:srgbClr val="000000"/>
              </a:solidFill>
            </a:endParaRPr>
          </a:p>
        </p:txBody>
      </p:sp>
      <p:cxnSp>
        <p:nvCxnSpPr>
          <p:cNvPr id="22532" name="直接连接符 4"/>
          <p:cNvCxnSpPr/>
          <p:nvPr/>
        </p:nvCxnSpPr>
        <p:spPr>
          <a:xfrm flipV="1">
            <a:off x="2551113" y="2093913"/>
            <a:ext cx="4248150" cy="30162"/>
          </a:xfrm>
          <a:prstGeom prst="line">
            <a:avLst/>
          </a:prstGeom>
          <a:ln w="9525" cap="flat" cmpd="sng">
            <a:solidFill>
              <a:srgbClr val="282917"/>
            </a:solidFill>
            <a:prstDash val="solid"/>
            <a:headEnd type="none" w="med" len="med"/>
            <a:tailEnd type="none" w="med" len="med"/>
          </a:ln>
        </p:spPr>
      </p:cxnSp>
      <p:cxnSp>
        <p:nvCxnSpPr>
          <p:cNvPr id="22533" name="直接连接符 6"/>
          <p:cNvCxnSpPr/>
          <p:nvPr/>
        </p:nvCxnSpPr>
        <p:spPr>
          <a:xfrm flipV="1">
            <a:off x="2541905" y="3740150"/>
            <a:ext cx="4241800" cy="19050"/>
          </a:xfrm>
          <a:prstGeom prst="line">
            <a:avLst/>
          </a:prstGeom>
          <a:ln w="9525" cap="flat" cmpd="sng">
            <a:solidFill>
              <a:srgbClr val="282917"/>
            </a:solidFill>
            <a:prstDash val="solid"/>
            <a:headEnd type="none" w="med" len="med"/>
            <a:tailEnd type="none" w="med" len="med"/>
          </a:ln>
        </p:spPr>
      </p:cxnSp>
      <p:cxnSp>
        <p:nvCxnSpPr>
          <p:cNvPr id="22534" name="直接连接符 7"/>
          <p:cNvCxnSpPr/>
          <p:nvPr/>
        </p:nvCxnSpPr>
        <p:spPr>
          <a:xfrm flipV="1">
            <a:off x="2555875" y="2890838"/>
            <a:ext cx="4287838" cy="19050"/>
          </a:xfrm>
          <a:prstGeom prst="line">
            <a:avLst/>
          </a:prstGeom>
          <a:ln w="9525" cap="flat" cmpd="sng">
            <a:solidFill>
              <a:srgbClr val="282917"/>
            </a:solidFill>
            <a:prstDash val="solid"/>
            <a:headEnd type="none" w="med" len="med"/>
            <a:tailEnd type="none" w="med" len="med"/>
          </a:ln>
        </p:spPr>
      </p:cxnSp>
      <p:cxnSp>
        <p:nvCxnSpPr>
          <p:cNvPr id="22535" name="直接连接符 8"/>
          <p:cNvCxnSpPr/>
          <p:nvPr/>
        </p:nvCxnSpPr>
        <p:spPr>
          <a:xfrm flipV="1">
            <a:off x="2541588" y="3289300"/>
            <a:ext cx="4257675" cy="4763"/>
          </a:xfrm>
          <a:prstGeom prst="line">
            <a:avLst/>
          </a:prstGeom>
          <a:ln w="9525" cap="flat" cmpd="sng">
            <a:solidFill>
              <a:srgbClr val="282917"/>
            </a:solidFill>
            <a:prstDash val="solid"/>
            <a:headEnd type="none" w="med" len="med"/>
            <a:tailEnd type="none" w="med" len="med"/>
          </a:ln>
        </p:spPr>
      </p:cxnSp>
      <p:sp>
        <p:nvSpPr>
          <p:cNvPr id="2" name="内容占位符 2"/>
          <p:cNvSpPr>
            <a:spLocks noGrp="1"/>
          </p:cNvSpPr>
          <p:nvPr/>
        </p:nvSpPr>
        <p:spPr>
          <a:xfrm>
            <a:off x="2413635" y="1694815"/>
            <a:ext cx="6629400" cy="3194050"/>
          </a:xfrm>
          <a:prstGeom prst="rect">
            <a:avLst/>
          </a:prstGeom>
          <a:noFill/>
          <a:ln w="9525">
            <a:noFill/>
          </a:ln>
          <a:extLst>
            <a:ext uri="{909E8E84-426E-40DD-AFC4-6F175D3DCCD1}">
              <a14:hiddenFill xmlns:a14="http://schemas.microsoft.com/office/drawing/2010/main">
                <a:solidFill>
                  <a:schemeClr val="bg1"/>
                </a:solidFill>
              </a14:hiddenFill>
            </a:ext>
          </a:extLst>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buNone/>
            </a:pPr>
            <a:r>
              <a:rPr lang="zh-CN" altLang="en-US" sz="2000" b="0" dirty="0">
                <a:latin typeface="Times New Roman" panose="02020603050405020304" pitchFamily="18" charset="0"/>
                <a:cs typeface="Times New Roman" panose="02020603050405020304" pitchFamily="18" charset="0"/>
              </a:rPr>
              <a:t>Introducing the purpose and the methodology applied </a:t>
            </a:r>
            <a:r>
              <a:rPr lang="zh-CN" altLang="en-US" sz="2000" b="0" dirty="0" smtClean="0">
                <a:latin typeface="Times New Roman" panose="02020603050405020304" pitchFamily="18" charset="0"/>
                <a:cs typeface="Times New Roman" panose="02020603050405020304" pitchFamily="18" charset="0"/>
              </a:rPr>
              <a:t>in</a:t>
            </a:r>
            <a:endParaRPr lang="en-US" altLang="zh-CN" sz="2000" b="0" dirty="0" smtClean="0">
              <a:latin typeface="Times New Roman" panose="02020603050405020304" pitchFamily="18" charset="0"/>
              <a:cs typeface="Times New Roman" panose="02020603050405020304" pitchFamily="18" charset="0"/>
            </a:endParaRPr>
          </a:p>
          <a:p>
            <a:pPr>
              <a:lnSpc>
                <a:spcPct val="120000"/>
              </a:lnSpc>
              <a:buNone/>
            </a:pPr>
            <a:r>
              <a:rPr lang="zh-CN" altLang="en-US" sz="2000" b="0" dirty="0" smtClean="0">
                <a:latin typeface="Times New Roman" panose="02020603050405020304" pitchFamily="18" charset="0"/>
                <a:cs typeface="Times New Roman" panose="02020603050405020304" pitchFamily="18" charset="0"/>
              </a:rPr>
              <a:t>conducting </a:t>
            </a:r>
            <a:r>
              <a:rPr lang="zh-CN" altLang="en-US" sz="2000" b="0" dirty="0">
                <a:latin typeface="Times New Roman" panose="02020603050405020304" pitchFamily="18" charset="0"/>
                <a:cs typeface="Times New Roman" panose="02020603050405020304" pitchFamily="18" charset="0"/>
              </a:rPr>
              <a:t>the survey.</a:t>
            </a:r>
            <a:endParaRPr lang="zh-CN" altLang="en-US" sz="2000" b="0" dirty="0">
              <a:latin typeface="Times New Roman" panose="02020603050405020304" pitchFamily="18" charset="0"/>
              <a:cs typeface="Times New Roman" panose="02020603050405020304" pitchFamily="18" charset="0"/>
            </a:endParaRPr>
          </a:p>
          <a:p>
            <a:pPr>
              <a:lnSpc>
                <a:spcPct val="120000"/>
              </a:lnSpc>
              <a:buNone/>
            </a:pPr>
            <a:r>
              <a:rPr lang="zh-CN" altLang="en-US" sz="2000" b="0" dirty="0">
                <a:latin typeface="Times New Roman" panose="02020603050405020304" pitchFamily="18" charset="0"/>
                <a:cs typeface="Times New Roman" panose="02020603050405020304" pitchFamily="18" charset="0"/>
              </a:rPr>
              <a:t>Presenting the facts and ideas of different employees.</a:t>
            </a:r>
            <a:endParaRPr lang="zh-CN" altLang="en-US" sz="2000" b="0" dirty="0">
              <a:latin typeface="Times New Roman" panose="02020603050405020304" pitchFamily="18" charset="0"/>
              <a:cs typeface="Times New Roman" panose="02020603050405020304" pitchFamily="18" charset="0"/>
            </a:endParaRPr>
          </a:p>
          <a:p>
            <a:pPr>
              <a:lnSpc>
                <a:spcPct val="120000"/>
              </a:lnSpc>
              <a:buNone/>
            </a:pPr>
            <a:r>
              <a:rPr lang="zh-CN" altLang="en-US" sz="2000" b="0" dirty="0">
                <a:latin typeface="Times New Roman" panose="02020603050405020304" pitchFamily="18" charset="0"/>
                <a:cs typeface="Times New Roman" panose="02020603050405020304" pitchFamily="18" charset="0"/>
              </a:rPr>
              <a:t>Making a conclusion on the results found out.</a:t>
            </a:r>
            <a:endParaRPr lang="zh-CN" altLang="en-US" sz="2000" b="0" dirty="0">
              <a:latin typeface="Times New Roman" panose="02020603050405020304" pitchFamily="18" charset="0"/>
              <a:cs typeface="Times New Roman" panose="02020603050405020304" pitchFamily="18" charset="0"/>
            </a:endParaRPr>
          </a:p>
          <a:p>
            <a:pPr>
              <a:lnSpc>
                <a:spcPct val="120000"/>
              </a:lnSpc>
              <a:buNone/>
            </a:pPr>
            <a:r>
              <a:rPr lang="zh-CN" altLang="en-US" sz="2000" b="0" dirty="0">
                <a:latin typeface="Times New Roman" panose="02020603050405020304" pitchFamily="18" charset="0"/>
                <a:cs typeface="Times New Roman" panose="02020603050405020304" pitchFamily="18" charset="0"/>
              </a:rPr>
              <a:t>Recommending readjusting the current promotion policy </a:t>
            </a:r>
            <a:r>
              <a:rPr lang="zh-CN" altLang="en-US" sz="2000" b="0" dirty="0" smtClean="0">
                <a:latin typeface="Times New Roman" panose="02020603050405020304" pitchFamily="18" charset="0"/>
                <a:cs typeface="Times New Roman" panose="02020603050405020304" pitchFamily="18" charset="0"/>
              </a:rPr>
              <a:t>and</a:t>
            </a:r>
            <a:endParaRPr lang="en-US" altLang="zh-CN" sz="2000" b="0" dirty="0" smtClean="0">
              <a:latin typeface="Times New Roman" panose="02020603050405020304" pitchFamily="18" charset="0"/>
              <a:cs typeface="Times New Roman" panose="02020603050405020304" pitchFamily="18" charset="0"/>
            </a:endParaRPr>
          </a:p>
          <a:p>
            <a:pPr>
              <a:lnSpc>
                <a:spcPct val="120000"/>
              </a:lnSpc>
              <a:buNone/>
            </a:pPr>
            <a:r>
              <a:rPr lang="zh-CN" altLang="en-US" sz="2000" b="0" dirty="0" smtClean="0">
                <a:latin typeface="Times New Roman" panose="02020603050405020304" pitchFamily="18" charset="0"/>
                <a:cs typeface="Times New Roman" panose="02020603050405020304" pitchFamily="18" charset="0"/>
              </a:rPr>
              <a:t>welfare </a:t>
            </a:r>
            <a:r>
              <a:rPr lang="zh-CN" altLang="en-US" sz="2000" b="0" dirty="0">
                <a:latin typeface="Times New Roman" panose="02020603050405020304" pitchFamily="18" charset="0"/>
                <a:cs typeface="Times New Roman" panose="02020603050405020304" pitchFamily="18" charset="0"/>
              </a:rPr>
              <a:t>system.</a:t>
            </a:r>
            <a:endParaRPr lang="zh-CN" altLang="en-US" sz="2000" b="0" dirty="0">
              <a:latin typeface="Times New Roman" panose="02020603050405020304" pitchFamily="18" charset="0"/>
              <a:cs typeface="Times New Roman" panose="02020603050405020304" pitchFamily="18" charset="0"/>
            </a:endParaRPr>
          </a:p>
          <a:p>
            <a:pPr>
              <a:buNone/>
            </a:pP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cxnSp>
        <p:nvCxnSpPr>
          <p:cNvPr id="3" name="直接连接符 4"/>
          <p:cNvCxnSpPr/>
          <p:nvPr/>
        </p:nvCxnSpPr>
        <p:spPr>
          <a:xfrm flipV="1">
            <a:off x="2547938" y="2481898"/>
            <a:ext cx="4248150" cy="30162"/>
          </a:xfrm>
          <a:prstGeom prst="line">
            <a:avLst/>
          </a:prstGeom>
          <a:ln w="9525" cap="flat" cmpd="sng">
            <a:solidFill>
              <a:srgbClr val="282917"/>
            </a:solidFill>
            <a:prstDash val="solid"/>
            <a:headEnd type="none" w="med" len="med"/>
            <a:tailEnd type="none" w="med" len="med"/>
          </a:ln>
        </p:spPr>
      </p:cxnSp>
      <p:cxnSp>
        <p:nvCxnSpPr>
          <p:cNvPr id="4" name="直接连接符 6"/>
          <p:cNvCxnSpPr/>
          <p:nvPr/>
        </p:nvCxnSpPr>
        <p:spPr>
          <a:xfrm flipV="1">
            <a:off x="2541905" y="4267835"/>
            <a:ext cx="4241800" cy="19050"/>
          </a:xfrm>
          <a:prstGeom prst="line">
            <a:avLst/>
          </a:prstGeom>
          <a:ln w="9525" cap="flat" cmpd="sng">
            <a:solidFill>
              <a:srgbClr val="282917"/>
            </a:solidFill>
            <a:prstDash val="solid"/>
            <a:headEnd type="none" w="med" len="med"/>
            <a:tailEnd type="none" w="med" len="med"/>
          </a:ln>
        </p:spPr>
      </p:cxn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additive="base">
                                        <p:cTn id="1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 calcmode="lin" valueType="num">
                                      <p:cBhvr additive="base">
                                        <p:cTn id="1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anim calcmode="lin" valueType="num">
                                      <p:cBhvr additive="base">
                                        <p:cTn id="2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2">
                                            <p:txEl>
                                              <p:pRg st="4" end="4"/>
                                            </p:txEl>
                                          </p:spTgt>
                                        </p:tgtEl>
                                        <p:attrNameLst>
                                          <p:attrName>style.visibility</p:attrName>
                                        </p:attrNameLst>
                                      </p:cBhvr>
                                      <p:to>
                                        <p:strVal val="visible"/>
                                      </p:to>
                                    </p:set>
                                    <p:anim calcmode="lin" valueType="num">
                                      <p:cBhvr additive="base">
                                        <p:cTn id="29"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
                                            <p:txEl>
                                              <p:pRg st="4" end="4"/>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2">
                                            <p:txEl>
                                              <p:pRg st="5" end="5"/>
                                            </p:txEl>
                                          </p:spTgt>
                                        </p:tgtEl>
                                        <p:attrNameLst>
                                          <p:attrName>style.visibility</p:attrName>
                                        </p:attrNameLst>
                                      </p:cBhvr>
                                      <p:to>
                                        <p:strVal val="visible"/>
                                      </p:to>
                                    </p:set>
                                    <p:anim calcmode="lin" valueType="num">
                                      <p:cBhvr additive="base">
                                        <p:cTn id="33"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2"/>
          <p:cNvSpPr txBox="1"/>
          <p:nvPr/>
        </p:nvSpPr>
        <p:spPr>
          <a:xfrm>
            <a:off x="1135063" y="1666875"/>
            <a:ext cx="7832725" cy="3582988"/>
          </a:xfrm>
          <a:prstGeom prst="rect">
            <a:avLst/>
          </a:prstGeom>
          <a:gradFill rotWithShape="1">
            <a:gsLst>
              <a:gs pos="0">
                <a:srgbClr val="767676">
                  <a:alpha val="12000"/>
                </a:srgbClr>
              </a:gs>
              <a:gs pos="50000">
                <a:srgbClr val="FFFFFF">
                  <a:alpha val="12000"/>
                </a:srgbClr>
              </a:gs>
              <a:gs pos="100000">
                <a:srgbClr val="767676">
                  <a:alpha val="12000"/>
                </a:srgbClr>
              </a:gs>
            </a:gsLst>
            <a:lin ang="5400000" scaled="1"/>
            <a:tileRect/>
          </a:gradFill>
          <a:ln w="3175" cap="flat" cmpd="sng">
            <a:solidFill>
              <a:srgbClr val="FFFFFF"/>
            </a:solidFill>
            <a:prstDash val="sysDot"/>
            <a:miter/>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just" eaLnBrk="1" hangingPunct="1">
              <a:spcBef>
                <a:spcPct val="0"/>
              </a:spcBef>
              <a:buSzTx/>
              <a:buNone/>
            </a:pPr>
            <a:r>
              <a:rPr lang="zh-CN" altLang="en-US" sz="2000" dirty="0">
                <a:solidFill>
                  <a:srgbClr val="282917"/>
                </a:solidFill>
                <a:latin typeface="Times New Roman" panose="02020603050405020304" pitchFamily="18" charset="0"/>
                <a:cs typeface="Times New Roman" panose="02020603050405020304" pitchFamily="18" charset="0"/>
              </a:rPr>
              <a:t>Notes注释</a:t>
            </a:r>
            <a:endParaRPr lang="zh-CN" altLang="en-US" sz="2000" dirty="0">
              <a:solidFill>
                <a:srgbClr val="282917"/>
              </a:solidFill>
              <a:latin typeface="Times New Roman" panose="02020603050405020304" pitchFamily="18" charset="0"/>
              <a:cs typeface="Times New Roman" panose="02020603050405020304" pitchFamily="18" charset="0"/>
            </a:endParaRPr>
          </a:p>
          <a:p>
            <a:pPr marL="0" lvl="0" indent="0" algn="just" eaLnBrk="1" hangingPunct="1">
              <a:spcBef>
                <a:spcPct val="0"/>
              </a:spcBef>
              <a:buSzTx/>
              <a:buNone/>
            </a:pPr>
            <a:r>
              <a:rPr lang="zh-CN" altLang="en-US" sz="2000" b="0" dirty="0">
                <a:solidFill>
                  <a:srgbClr val="000000"/>
                </a:solidFill>
                <a:latin typeface="Times New Roman" panose="02020603050405020304" pitchFamily="18" charset="0"/>
                <a:cs typeface="Times New Roman" panose="02020603050405020304" pitchFamily="18" charset="0"/>
              </a:rPr>
              <a:t>In response to对</a:t>
            </a:r>
            <a:r>
              <a:rPr lang="zh-CN" altLang="en-US" sz="2000" b="0" dirty="0">
                <a:solidFill>
                  <a:srgbClr val="000000"/>
                </a:solidFill>
                <a:latin typeface="Times New Roman" panose="02020603050405020304" pitchFamily="18" charset="0"/>
                <a:ea typeface="Times New Roman" panose="02020603050405020304" pitchFamily="18" charset="0"/>
              </a:rPr>
              <a:t>……</a:t>
            </a:r>
            <a:r>
              <a:rPr lang="zh-CN" altLang="en-US" sz="2000" b="0" dirty="0">
                <a:solidFill>
                  <a:srgbClr val="000000"/>
                </a:solidFill>
                <a:latin typeface="Times New Roman" panose="02020603050405020304" pitchFamily="18" charset="0"/>
                <a:cs typeface="Times New Roman" panose="02020603050405020304" pitchFamily="18" charset="0"/>
              </a:rPr>
              <a:t>回应                     </a:t>
            </a:r>
            <a:r>
              <a:rPr lang="zh-CN" altLang="en-US" sz="2000" b="0" dirty="0" smtClean="0">
                <a:solidFill>
                  <a:srgbClr val="000000"/>
                </a:solidFill>
                <a:latin typeface="Times New Roman" panose="02020603050405020304" pitchFamily="18" charset="0"/>
                <a:cs typeface="Times New Roman" panose="02020603050405020304" pitchFamily="18" charset="0"/>
              </a:rPr>
              <a:t> set </a:t>
            </a:r>
            <a:r>
              <a:rPr lang="zh-CN" altLang="en-US" sz="2000" b="0" dirty="0">
                <a:solidFill>
                  <a:srgbClr val="000000"/>
                </a:solidFill>
                <a:latin typeface="Times New Roman" panose="02020603050405020304" pitchFamily="18" charset="0"/>
                <a:cs typeface="Times New Roman" panose="02020603050405020304" pitchFamily="18" charset="0"/>
              </a:rPr>
              <a:t>out 着手，出发</a:t>
            </a:r>
            <a:endParaRPr lang="zh-CN" altLang="en-US" sz="2000" b="0" dirty="0">
              <a:solidFill>
                <a:srgbClr val="000000"/>
              </a:solidFill>
              <a:latin typeface="Times New Roman" panose="02020603050405020304" pitchFamily="18" charset="0"/>
              <a:cs typeface="Times New Roman" panose="02020603050405020304" pitchFamily="18" charset="0"/>
            </a:endParaRPr>
          </a:p>
          <a:p>
            <a:pPr marL="0" lvl="0" indent="0" algn="just" eaLnBrk="1" hangingPunct="1">
              <a:spcBef>
                <a:spcPct val="0"/>
              </a:spcBef>
              <a:buSzTx/>
              <a:buNone/>
            </a:pPr>
            <a:r>
              <a:rPr lang="zh-CN" altLang="en-US" sz="2000" b="0" dirty="0">
                <a:solidFill>
                  <a:srgbClr val="000000"/>
                </a:solidFill>
                <a:latin typeface="Times New Roman" panose="02020603050405020304" pitchFamily="18" charset="0"/>
                <a:cs typeface="Times New Roman" panose="02020603050405020304" pitchFamily="18" charset="0"/>
              </a:rPr>
              <a:t>questionnaire  n.调查表，问卷             </a:t>
            </a:r>
            <a:r>
              <a:rPr lang="zh-CN" altLang="en-US" sz="2000" b="0" dirty="0" smtClean="0">
                <a:solidFill>
                  <a:srgbClr val="000000"/>
                </a:solidFill>
                <a:latin typeface="Times New Roman" panose="02020603050405020304" pitchFamily="18" charset="0"/>
                <a:cs typeface="Times New Roman" panose="02020603050405020304" pitchFamily="18" charset="0"/>
              </a:rPr>
              <a:t> anonymous  </a:t>
            </a:r>
            <a:r>
              <a:rPr lang="zh-CN" altLang="en-US" sz="2000" b="0" dirty="0">
                <a:solidFill>
                  <a:srgbClr val="000000"/>
                </a:solidFill>
                <a:latin typeface="Times New Roman" panose="02020603050405020304" pitchFamily="18" charset="0"/>
                <a:cs typeface="Times New Roman" panose="02020603050405020304" pitchFamily="18" charset="0"/>
              </a:rPr>
              <a:t>adj.匿名的</a:t>
            </a:r>
            <a:endParaRPr lang="zh-CN" altLang="en-US" sz="2000" b="0" dirty="0">
              <a:solidFill>
                <a:srgbClr val="000000"/>
              </a:solidFill>
              <a:latin typeface="Times New Roman" panose="02020603050405020304" pitchFamily="18" charset="0"/>
              <a:cs typeface="Times New Roman" panose="02020603050405020304" pitchFamily="18" charset="0"/>
            </a:endParaRPr>
          </a:p>
          <a:p>
            <a:pPr marL="0" lvl="0" indent="0" algn="just" eaLnBrk="1" hangingPunct="1">
              <a:spcBef>
                <a:spcPct val="0"/>
              </a:spcBef>
              <a:buSzTx/>
              <a:buNone/>
            </a:pPr>
            <a:r>
              <a:rPr lang="zh-CN" altLang="en-US" sz="2000" b="0" dirty="0">
                <a:solidFill>
                  <a:srgbClr val="000000"/>
                </a:solidFill>
                <a:latin typeface="Times New Roman" panose="02020603050405020304" pitchFamily="18" charset="0"/>
                <a:cs typeface="Times New Roman" panose="02020603050405020304" pitchFamily="18" charset="0"/>
              </a:rPr>
              <a:t>be content with</a:t>
            </a:r>
            <a:r>
              <a:rPr lang="zh-CN" altLang="en-US" sz="2000" b="0" dirty="0">
                <a:solidFill>
                  <a:srgbClr val="000000"/>
                </a:solidFill>
                <a:latin typeface="Times New Roman" panose="02020603050405020304" pitchFamily="18" charset="0"/>
                <a:ea typeface="Times New Roman" panose="02020603050405020304" pitchFamily="18" charset="0"/>
              </a:rPr>
              <a:t>…</a:t>
            </a:r>
            <a:r>
              <a:rPr lang="zh-CN" altLang="en-US" sz="2000" b="0" dirty="0">
                <a:solidFill>
                  <a:srgbClr val="000000"/>
                </a:solidFill>
                <a:latin typeface="Times New Roman" panose="02020603050405020304" pitchFamily="18" charset="0"/>
                <a:cs typeface="Times New Roman" panose="02020603050405020304" pitchFamily="18" charset="0"/>
              </a:rPr>
              <a:t>对</a:t>
            </a:r>
            <a:r>
              <a:rPr lang="zh-CN" altLang="en-US" sz="2000" b="0" dirty="0">
                <a:solidFill>
                  <a:srgbClr val="000000"/>
                </a:solidFill>
                <a:latin typeface="Times New Roman" panose="02020603050405020304" pitchFamily="18" charset="0"/>
                <a:ea typeface="Times New Roman" panose="02020603050405020304" pitchFamily="18" charset="0"/>
              </a:rPr>
              <a:t>……</a:t>
            </a:r>
            <a:r>
              <a:rPr lang="zh-CN" altLang="en-US" sz="2000" b="0" dirty="0">
                <a:solidFill>
                  <a:srgbClr val="000000"/>
                </a:solidFill>
                <a:latin typeface="Times New Roman" panose="02020603050405020304" pitchFamily="18" charset="0"/>
                <a:cs typeface="Times New Roman" panose="02020603050405020304" pitchFamily="18" charset="0"/>
              </a:rPr>
              <a:t>满意               </a:t>
            </a:r>
            <a:r>
              <a:rPr lang="zh-CN" altLang="en-US" sz="2000" b="0" dirty="0" smtClean="0">
                <a:solidFill>
                  <a:srgbClr val="000000"/>
                </a:solidFill>
                <a:latin typeface="Times New Roman" panose="02020603050405020304" pitchFamily="18" charset="0"/>
                <a:cs typeface="Times New Roman" panose="02020603050405020304" pitchFamily="18" charset="0"/>
              </a:rPr>
              <a:t> </a:t>
            </a:r>
            <a:r>
              <a:rPr lang="zh-CN" altLang="en-US" sz="2000" b="0" dirty="0">
                <a:solidFill>
                  <a:srgbClr val="000000"/>
                </a:solidFill>
                <a:latin typeface="Times New Roman" panose="02020603050405020304" pitchFamily="18" charset="0"/>
                <a:cs typeface="Times New Roman" panose="02020603050405020304" pitchFamily="18" charset="0"/>
              </a:rPr>
              <a:t>whereas  conj.鉴于，然而，反之</a:t>
            </a:r>
            <a:endParaRPr lang="zh-CN" altLang="en-US" sz="2000" b="0" dirty="0">
              <a:solidFill>
                <a:srgbClr val="000000"/>
              </a:solidFill>
              <a:latin typeface="Times New Roman" panose="02020603050405020304" pitchFamily="18" charset="0"/>
              <a:cs typeface="Times New Roman" panose="02020603050405020304" pitchFamily="18" charset="0"/>
            </a:endParaRPr>
          </a:p>
          <a:p>
            <a:pPr marL="0" lvl="0" indent="0" algn="just" eaLnBrk="1" hangingPunct="1">
              <a:spcBef>
                <a:spcPct val="0"/>
              </a:spcBef>
              <a:buSzTx/>
              <a:buNone/>
            </a:pPr>
            <a:r>
              <a:rPr lang="zh-CN" altLang="en-US" sz="2000" b="0" dirty="0">
                <a:solidFill>
                  <a:srgbClr val="000000"/>
                </a:solidFill>
                <a:latin typeface="Times New Roman" panose="02020603050405020304" pitchFamily="18" charset="0"/>
                <a:cs typeface="Times New Roman" panose="02020603050405020304" pitchFamily="18" charset="0"/>
              </a:rPr>
              <a:t>payment  n.支付，报酬                           relevant  adj.有关的，相关的</a:t>
            </a:r>
            <a:endParaRPr lang="zh-CN" altLang="en-US" sz="2000" b="0" dirty="0">
              <a:solidFill>
                <a:srgbClr val="000000"/>
              </a:solidFill>
              <a:latin typeface="Times New Roman" panose="02020603050405020304" pitchFamily="18" charset="0"/>
              <a:cs typeface="Times New Roman" panose="02020603050405020304" pitchFamily="18" charset="0"/>
            </a:endParaRPr>
          </a:p>
          <a:p>
            <a:pPr marL="0" lvl="0" indent="0" algn="just" eaLnBrk="1" hangingPunct="1">
              <a:spcBef>
                <a:spcPct val="0"/>
              </a:spcBef>
              <a:buSzTx/>
              <a:buNone/>
            </a:pPr>
            <a:r>
              <a:rPr lang="zh-CN" altLang="en-US" sz="2000" b="0" dirty="0">
                <a:solidFill>
                  <a:srgbClr val="000000"/>
                </a:solidFill>
                <a:latin typeface="Times New Roman" panose="02020603050405020304" pitchFamily="18" charset="0"/>
                <a:cs typeface="Times New Roman" panose="02020603050405020304" pitchFamily="18" charset="0"/>
              </a:rPr>
              <a:t>pessimistic  adj.悲观的，悲观主义的    promotion  n.晋升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marL="0" lvl="0" indent="0" algn="just" eaLnBrk="1" hangingPunct="1">
              <a:spcBef>
                <a:spcPct val="0"/>
              </a:spcBef>
              <a:buSzTx/>
              <a:buNone/>
            </a:pPr>
            <a:r>
              <a:rPr lang="zh-CN" altLang="en-US" sz="2000" b="0" dirty="0">
                <a:solidFill>
                  <a:srgbClr val="000000"/>
                </a:solidFill>
                <a:latin typeface="Times New Roman" panose="02020603050405020304" pitchFamily="18" charset="0"/>
                <a:cs typeface="Times New Roman" panose="02020603050405020304" pitchFamily="18" charset="0"/>
              </a:rPr>
              <a:t>paid holiday 带薪休假                             update  v.更新，使现代化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marL="0" lvl="0" indent="0" algn="just" eaLnBrk="1" hangingPunct="1">
              <a:spcBef>
                <a:spcPct val="0"/>
              </a:spcBef>
              <a:buSzTx/>
              <a:buNone/>
            </a:pPr>
            <a:r>
              <a:rPr lang="zh-CN" altLang="en-US" sz="2000" b="0" dirty="0">
                <a:solidFill>
                  <a:srgbClr val="000000"/>
                </a:solidFill>
                <a:latin typeface="Times New Roman" panose="02020603050405020304" pitchFamily="18" charset="0"/>
                <a:cs typeface="Times New Roman" panose="02020603050405020304" pitchFamily="18" charset="0"/>
              </a:rPr>
              <a:t>professional  adj.专业的，专业性的       optimistically  adv.乐观地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marL="0" lvl="0" indent="0" algn="just" eaLnBrk="1" hangingPunct="1">
              <a:spcBef>
                <a:spcPct val="0"/>
              </a:spcBef>
              <a:buSzTx/>
              <a:buNone/>
            </a:pPr>
            <a:r>
              <a:rPr lang="zh-CN" altLang="en-US" sz="2000" b="0" dirty="0">
                <a:solidFill>
                  <a:srgbClr val="000000"/>
                </a:solidFill>
                <a:latin typeface="Times New Roman" panose="02020603050405020304" pitchFamily="18" charset="0"/>
                <a:cs typeface="Times New Roman" panose="02020603050405020304" pitchFamily="18" charset="0"/>
              </a:rPr>
              <a:t>readjust  v.再调整                                     stimulate  v.激励，鼓舞</a:t>
            </a:r>
            <a:endParaRPr lang="zh-CN" altLang="en-US" sz="2000" b="0" dirty="0">
              <a:solidFill>
                <a:srgbClr val="000000"/>
              </a:solidFill>
              <a:latin typeface="Times New Roman" panose="02020603050405020304" pitchFamily="18" charset="0"/>
              <a:cs typeface="Times New Roman" panose="02020603050405020304" pitchFamily="18" charset="0"/>
            </a:endParaRPr>
          </a:p>
          <a:p>
            <a:pPr marL="0" lvl="0" indent="0" algn="just" eaLnBrk="1" hangingPunct="1">
              <a:spcBef>
                <a:spcPct val="0"/>
              </a:spcBef>
              <a:buSzTx/>
              <a:buNone/>
            </a:pPr>
            <a:r>
              <a:rPr lang="zh-CN" altLang="en-US" sz="2000" b="0" dirty="0">
                <a:solidFill>
                  <a:srgbClr val="000000"/>
                </a:solidFill>
                <a:latin typeface="Times New Roman" panose="02020603050405020304" pitchFamily="18" charset="0"/>
                <a:cs typeface="Times New Roman" panose="02020603050405020304" pitchFamily="18" charset="0"/>
              </a:rPr>
              <a:t>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marL="0" lvl="0" indent="0" algn="just" eaLnBrk="1" hangingPunct="1">
              <a:spcBef>
                <a:spcPct val="0"/>
              </a:spcBef>
              <a:buSzTx/>
              <a:buNone/>
            </a:pPr>
            <a:r>
              <a:rPr lang="zh-CN" altLang="en-US" sz="2000" b="0" dirty="0">
                <a:solidFill>
                  <a:schemeClr val="tx1"/>
                </a:solidFill>
                <a:latin typeface="Times New Roman" panose="02020603050405020304" pitchFamily="18" charset="0"/>
                <a:cs typeface="Times New Roman" panose="02020603050405020304" pitchFamily="18" charset="0"/>
              </a:rPr>
              <a:t>                               </a:t>
            </a:r>
            <a:endParaRPr lang="zh-CN" altLang="en-US" sz="2000" b="0" dirty="0">
              <a:solidFill>
                <a:schemeClr val="tx1"/>
              </a:solidFill>
              <a:latin typeface="Times New Roman" panose="02020603050405020304" pitchFamily="18" charset="0"/>
              <a:cs typeface="Times New Roman" panose="02020603050405020304" pitchFamily="18" charset="0"/>
            </a:endParaRPr>
          </a:p>
          <a:p>
            <a:pPr marL="0" lvl="0" indent="0" algn="just" eaLnBrk="1" hangingPunct="1">
              <a:spcBef>
                <a:spcPct val="0"/>
              </a:spcBef>
              <a:buSzTx/>
              <a:buNone/>
            </a:pPr>
            <a:r>
              <a:rPr lang="zh-CN" altLang="en-US" sz="2000" b="0" dirty="0">
                <a:solidFill>
                  <a:schemeClr val="tx1"/>
                </a:solidFill>
                <a:latin typeface="Times New Roman" panose="02020603050405020304" pitchFamily="18" charset="0"/>
                <a:cs typeface="Times New Roman" panose="02020603050405020304" pitchFamily="18" charset="0"/>
              </a:rPr>
              <a:t>                              </a:t>
            </a:r>
            <a:endParaRPr lang="zh-CN" altLang="en-US" sz="2000" b="0" dirty="0">
              <a:solidFill>
                <a:schemeClr val="tx1"/>
              </a:solidFill>
              <a:latin typeface="Times New Roman" panose="02020603050405020304" pitchFamily="18" charset="0"/>
              <a:cs typeface="Times New Roman" panose="02020603050405020304" pitchFamily="18" charset="0"/>
            </a:endParaRPr>
          </a:p>
          <a:p>
            <a:pPr marL="0" lvl="0" indent="0" eaLnBrk="1" hangingPunct="1">
              <a:spcBef>
                <a:spcPts val="625"/>
              </a:spcBef>
              <a:spcAft>
                <a:spcPts val="500"/>
              </a:spcAft>
              <a:buSzTx/>
              <a:buNone/>
            </a:pPr>
            <a:r>
              <a:rPr lang="zh-CN" altLang="en-US" sz="2400" dirty="0">
                <a:solidFill>
                  <a:schemeClr val="tx1"/>
                </a:solidFill>
                <a:latin typeface="宋体" panose="02010600030101010101" pitchFamily="2" charset="-122"/>
              </a:rPr>
              <a:t>                               </a:t>
            </a:r>
            <a:endParaRPr lang="zh-CN" altLang="en-US" sz="2000" b="0" dirty="0">
              <a:solidFill>
                <a:srgbClr val="32220E"/>
              </a:solidFill>
              <a:latin typeface="Roboto Light" panose="02000000000000000000"/>
            </a:endParaRPr>
          </a:p>
          <a:p>
            <a:pPr marL="0" lvl="0" indent="0" eaLnBrk="1" hangingPunct="1">
              <a:spcBef>
                <a:spcPct val="0"/>
              </a:spcBef>
              <a:buSzTx/>
              <a:buNone/>
            </a:pPr>
            <a:endParaRPr lang="zh-CN" altLang="en-US" sz="1800" dirty="0">
              <a:solidFill>
                <a:schemeClr val="tx1"/>
              </a:solidFill>
            </a:endParaRPr>
          </a:p>
        </p:txBody>
      </p:sp>
    </p:spTree>
  </p:cSld>
  <p:clrMapOvr>
    <a:masterClrMapping/>
  </p:clrMapOvr>
  <p:transition>
    <p:sndAc>
      <p:stSnd>
        <p:snd r:embed="rId1" name="camera.wav"/>
      </p:stSnd>
    </p:sndAc>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1"/>
          <p:cNvSpPr>
            <a:spLocks noGrp="1"/>
          </p:cNvSpPr>
          <p:nvPr>
            <p:ph type="title" idx="4294967295"/>
          </p:nvPr>
        </p:nvSpPr>
        <p:spPr>
          <a:xfrm>
            <a:off x="1185863" y="315913"/>
            <a:ext cx="7958137" cy="1011237"/>
          </a:xfrm>
        </p:spPr>
        <p:txBody>
          <a:bodyPr vert="horz" wrap="square" lIns="91440" tIns="45720" rIns="91440" bIns="45720" anchor="ctr" anchorCtr="0"/>
          <a:lstStyle/>
          <a:p>
            <a:r>
              <a:rPr lang="zh-CN" altLang="en-US" dirty="0">
                <a:solidFill>
                  <a:srgbClr val="282917"/>
                </a:solidFill>
                <a:latin typeface="Times New Roman" panose="02020603050405020304" pitchFamily="18" charset="0"/>
                <a:cs typeface="Times New Roman" panose="02020603050405020304" pitchFamily="18" charset="0"/>
              </a:rPr>
              <a:t>Ⅳ.Useful Expressions                              </a:t>
            </a:r>
            <a:br>
              <a:rPr lang="zh-CN" altLang="en-US" dirty="0">
                <a:solidFill>
                  <a:srgbClr val="282917"/>
                </a:solidFill>
                <a:latin typeface="Times New Roman" panose="02020603050405020304" pitchFamily="18" charset="0"/>
                <a:cs typeface="Times New Roman" panose="02020603050405020304" pitchFamily="18" charset="0"/>
              </a:rPr>
            </a:br>
            <a:r>
              <a:rPr lang="zh-CN" altLang="en-US" sz="2400" dirty="0">
                <a:solidFill>
                  <a:srgbClr val="282917"/>
                </a:solidFill>
                <a:latin typeface="Times New Roman" panose="02020603050405020304" pitchFamily="18" charset="0"/>
                <a:cs typeface="Times New Roman" panose="02020603050405020304" pitchFamily="18" charset="0"/>
              </a:rPr>
              <a:t>1.Words and Phrases</a:t>
            </a:r>
            <a:br>
              <a:rPr lang="zh-CN" altLang="en-US" dirty="0">
                <a:latin typeface="Times New Roman" panose="02020603050405020304" pitchFamily="18" charset="0"/>
                <a:cs typeface="Times New Roman" panose="02020603050405020304" pitchFamily="18" charset="0"/>
              </a:rPr>
            </a:br>
            <a:endParaRPr lang="zh-CN" altLang="en-US" dirty="0">
              <a:latin typeface="Times New Roman" panose="02020603050405020304" pitchFamily="18" charset="0"/>
              <a:ea typeface="Times New Roman" panose="02020603050405020304" pitchFamily="18" charset="0"/>
            </a:endParaRPr>
          </a:p>
        </p:txBody>
      </p:sp>
      <p:sp>
        <p:nvSpPr>
          <p:cNvPr id="25603" name="内容占位符 2"/>
          <p:cNvSpPr>
            <a:spLocks noGrp="1"/>
          </p:cNvSpPr>
          <p:nvPr>
            <p:ph idx="1"/>
          </p:nvPr>
        </p:nvSpPr>
        <p:spPr>
          <a:xfrm>
            <a:off x="1626624" y="1474122"/>
            <a:ext cx="7753350" cy="5080000"/>
          </a:xfrm>
        </p:spPr>
        <p:txBody>
          <a:bodyPr vert="horz" wrap="square" lIns="91440" tIns="45720" rIns="91440" bIns="45720" anchor="t" anchorCtr="0"/>
          <a:lstStyle/>
          <a:p>
            <a:pPr>
              <a:buNone/>
            </a:pPr>
            <a:r>
              <a:rPr lang="zh-CN" altLang="en-US" sz="2000" dirty="0">
                <a:solidFill>
                  <a:srgbClr val="000000"/>
                </a:solidFill>
                <a:latin typeface="Times New Roman" panose="02020603050405020304" pitchFamily="18" charset="0"/>
                <a:cs typeface="Times New Roman" panose="02020603050405020304" pitchFamily="18" charset="0"/>
              </a:rPr>
              <a:t>Words</a:t>
            </a:r>
            <a:endParaRPr lang="zh-CN" altLang="en-US" sz="200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apply  v. 申请                            buyer  n.买家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catalogue  n. 产品目录             consultation  n. 咨询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contract  n.合同                         competitive  adj.竞争的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currently  adv. 目前地               considerably  adv. 很，相当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continuously  adv. 连续地         chance  n. 机会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discount  n.折扣                        durable  adj.耐用的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deliver  v. 送货                          employ  v. 雇佣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employee n. 雇员                       experienced  adj.有经验的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ensure   v. 保证                           extra  adj.额外的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000000"/>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内容占位符 2"/>
          <p:cNvSpPr>
            <a:spLocks noGrp="1"/>
          </p:cNvSpPr>
          <p:nvPr>
            <p:ph idx="1"/>
          </p:nvPr>
        </p:nvSpPr>
        <p:spPr>
          <a:xfrm>
            <a:off x="1342307" y="1682495"/>
            <a:ext cx="7477125" cy="4438650"/>
          </a:xfrm>
        </p:spPr>
        <p:txBody>
          <a:bodyPr vert="horz" wrap="square" lIns="91440" tIns="45720" rIns="91440" bIns="45720" anchor="t" anchorCtr="0"/>
          <a:lstStyle/>
          <a:p>
            <a:pPr>
              <a:buNone/>
            </a:pPr>
            <a:r>
              <a:rPr lang="zh-CN" altLang="en-US" sz="2400" dirty="0">
                <a:solidFill>
                  <a:srgbClr val="282917"/>
                </a:solidFill>
                <a:latin typeface="Times New Roman" panose="02020603050405020304" pitchFamily="18" charset="0"/>
                <a:cs typeface="Times New Roman" panose="02020603050405020304" pitchFamily="18" charset="0"/>
              </a:rPr>
              <a:t>In this unit, you will learn:  </a:t>
            </a:r>
            <a:endParaRPr lang="en-US" altLang="zh-CN" sz="2400" dirty="0" smtClean="0">
              <a:solidFill>
                <a:srgbClr val="282917"/>
              </a:solidFill>
              <a:latin typeface="Times New Roman" panose="02020603050405020304" pitchFamily="18" charset="0"/>
              <a:cs typeface="Times New Roman" panose="02020603050405020304" pitchFamily="18" charset="0"/>
            </a:endParaRPr>
          </a:p>
          <a:p>
            <a:pPr>
              <a:buNone/>
            </a:pPr>
            <a:endParaRPr lang="zh-CN" altLang="en-US" sz="2000" dirty="0">
              <a:solidFill>
                <a:srgbClr val="FF0000"/>
              </a:solidFill>
              <a:latin typeface="Times New Roman" panose="02020603050405020304" pitchFamily="18" charset="0"/>
              <a:cs typeface="Times New Roman" panose="02020603050405020304" pitchFamily="18" charset="0"/>
            </a:endParaRPr>
          </a:p>
          <a:p>
            <a:pPr>
              <a:buNone/>
            </a:pPr>
            <a:r>
              <a:rPr lang="en-US" altLang="zh-CN" sz="1600" dirty="0" smtClean="0">
                <a:solidFill>
                  <a:srgbClr val="000000"/>
                </a:solidFill>
                <a:latin typeface="Times New Roman" panose="02020603050405020304" pitchFamily="18" charset="0"/>
                <a:cs typeface="Times New Roman" panose="02020603050405020304" pitchFamily="18" charset="0"/>
              </a:rPr>
              <a:t>    </a:t>
            </a:r>
            <a:r>
              <a:rPr lang="en-US" altLang="zh-CN" sz="1600" dirty="0" smtClean="0">
                <a:solidFill>
                  <a:srgbClr val="000000"/>
                </a:solidFill>
                <a:latin typeface="Times New Roman" panose="02020603050405020304" pitchFamily="18" charset="0"/>
                <a:cs typeface="Times New Roman" panose="02020603050405020304" pitchFamily="18" charset="0"/>
                <a:sym typeface="+mn-ea"/>
              </a:rPr>
              <a:t>》</a:t>
            </a:r>
            <a:r>
              <a:rPr lang="zh-CN" altLang="en-US" sz="2000" b="0" dirty="0" smtClean="0">
                <a:solidFill>
                  <a:srgbClr val="000000"/>
                </a:solidFill>
                <a:latin typeface="Times New Roman" panose="02020603050405020304" pitchFamily="18" charset="0"/>
                <a:cs typeface="Times New Roman" panose="02020603050405020304" pitchFamily="18" charset="0"/>
              </a:rPr>
              <a:t> the </a:t>
            </a:r>
            <a:r>
              <a:rPr lang="zh-CN" altLang="en-US" sz="2000" b="0" dirty="0">
                <a:solidFill>
                  <a:srgbClr val="000000"/>
                </a:solidFill>
                <a:latin typeface="Times New Roman" panose="02020603050405020304" pitchFamily="18" charset="0"/>
                <a:cs typeface="Times New Roman" panose="02020603050405020304" pitchFamily="18" charset="0"/>
              </a:rPr>
              <a:t>connotation of business English and business English writing;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en-US" altLang="zh-CN" sz="2000" dirty="0" smtClean="0">
                <a:solidFill>
                  <a:srgbClr val="000000"/>
                </a:solidFill>
                <a:latin typeface="Times New Roman" panose="02020603050405020304" pitchFamily="18" charset="0"/>
                <a:cs typeface="Times New Roman" panose="02020603050405020304" pitchFamily="18" charset="0"/>
              </a:rPr>
              <a:t>   </a:t>
            </a:r>
            <a:r>
              <a:rPr lang="en-US" altLang="zh-CN" sz="2000" dirty="0" smtClean="0">
                <a:solidFill>
                  <a:srgbClr val="000000"/>
                </a:solidFill>
                <a:latin typeface="Times New Roman" panose="02020603050405020304" pitchFamily="18" charset="0"/>
                <a:cs typeface="Times New Roman" panose="02020603050405020304" pitchFamily="18" charset="0"/>
                <a:sym typeface="+mn-ea"/>
              </a:rPr>
              <a:t>》</a:t>
            </a:r>
            <a:r>
              <a:rPr lang="zh-CN" altLang="en-US" sz="2000" b="0" dirty="0" smtClean="0">
                <a:solidFill>
                  <a:srgbClr val="000000"/>
                </a:solidFill>
                <a:latin typeface="Times New Roman" panose="02020603050405020304" pitchFamily="18" charset="0"/>
                <a:cs typeface="Times New Roman" panose="02020603050405020304" pitchFamily="18" charset="0"/>
              </a:rPr>
              <a:t> the </a:t>
            </a:r>
            <a:r>
              <a:rPr lang="zh-CN" altLang="en-US" sz="2000" b="0" dirty="0">
                <a:solidFill>
                  <a:srgbClr val="000000"/>
                </a:solidFill>
                <a:latin typeface="Times New Roman" panose="02020603050405020304" pitchFamily="18" charset="0"/>
                <a:cs typeface="Times New Roman" panose="02020603050405020304" pitchFamily="18" charset="0"/>
              </a:rPr>
              <a:t>business writing process;</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en-US" altLang="zh-CN" sz="2000" dirty="0" smtClean="0">
                <a:solidFill>
                  <a:srgbClr val="000000"/>
                </a:solidFill>
                <a:latin typeface="Times New Roman" panose="02020603050405020304" pitchFamily="18" charset="0"/>
                <a:cs typeface="Times New Roman" panose="02020603050405020304" pitchFamily="18" charset="0"/>
              </a:rPr>
              <a:t>   </a:t>
            </a:r>
            <a:r>
              <a:rPr lang="en-US" altLang="zh-CN" sz="2000" dirty="0" smtClean="0">
                <a:solidFill>
                  <a:srgbClr val="000000"/>
                </a:solidFill>
                <a:latin typeface="Times New Roman" panose="02020603050405020304" pitchFamily="18" charset="0"/>
                <a:cs typeface="Times New Roman" panose="02020603050405020304" pitchFamily="18" charset="0"/>
                <a:sym typeface="+mn-ea"/>
              </a:rPr>
              <a:t>》</a:t>
            </a:r>
            <a:r>
              <a:rPr lang="zh-CN" altLang="en-US" sz="2000" b="0" dirty="0" smtClean="0">
                <a:solidFill>
                  <a:srgbClr val="000000"/>
                </a:solidFill>
                <a:latin typeface="Times New Roman" panose="02020603050405020304" pitchFamily="18" charset="0"/>
                <a:cs typeface="Times New Roman" panose="02020603050405020304" pitchFamily="18" charset="0"/>
              </a:rPr>
              <a:t> </a:t>
            </a:r>
            <a:r>
              <a:rPr lang="en-US" altLang="zh-CN" sz="2000" b="0" dirty="0" smtClean="0">
                <a:solidFill>
                  <a:srgbClr val="000000"/>
                </a:solidFill>
                <a:latin typeface="Times New Roman" panose="02020603050405020304" pitchFamily="18" charset="0"/>
                <a:cs typeface="Times New Roman" panose="02020603050405020304" pitchFamily="18" charset="0"/>
              </a:rPr>
              <a:t>the business norms and principles of business English writing</a:t>
            </a:r>
            <a:r>
              <a:rPr lang="zh-CN" altLang="en-US" sz="2000" b="0" dirty="0" smtClean="0">
                <a:solidFill>
                  <a:srgbClr val="000000"/>
                </a:solidFill>
                <a:latin typeface="Times New Roman" panose="02020603050405020304" pitchFamily="18" charset="0"/>
                <a:cs typeface="Times New Roman" panose="02020603050405020304" pitchFamily="18" charset="0"/>
              </a:rPr>
              <a:t>;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en-US" altLang="zh-CN" sz="2000" dirty="0" smtClean="0">
                <a:solidFill>
                  <a:srgbClr val="000000"/>
                </a:solidFill>
                <a:latin typeface="Times New Roman" panose="02020603050405020304" pitchFamily="18" charset="0"/>
                <a:cs typeface="Times New Roman" panose="02020603050405020304" pitchFamily="18" charset="0"/>
              </a:rPr>
              <a:t>   》</a:t>
            </a:r>
            <a:r>
              <a:rPr lang="zh-CN" altLang="en-US" sz="2000" b="0" dirty="0" smtClean="0">
                <a:solidFill>
                  <a:srgbClr val="000000"/>
                </a:solidFill>
                <a:latin typeface="Times New Roman" panose="02020603050405020304" pitchFamily="18" charset="0"/>
                <a:cs typeface="Times New Roman" panose="02020603050405020304" pitchFamily="18" charset="0"/>
              </a:rPr>
              <a:t> </a:t>
            </a:r>
            <a:r>
              <a:rPr lang="en-US" altLang="zh-CN" sz="2000" b="0" dirty="0" smtClean="0">
                <a:solidFill>
                  <a:srgbClr val="000000"/>
                </a:solidFill>
                <a:latin typeface="Times New Roman" panose="02020603050405020304" pitchFamily="18" charset="0"/>
                <a:cs typeface="Times New Roman" panose="02020603050405020304" pitchFamily="18" charset="0"/>
              </a:rPr>
              <a:t>the </a:t>
            </a:r>
            <a:r>
              <a:rPr lang="zh-CN" altLang="en-US" sz="2000" b="0" dirty="0" smtClean="0">
                <a:solidFill>
                  <a:srgbClr val="000000"/>
                </a:solidFill>
                <a:latin typeface="Times New Roman" panose="02020603050405020304" pitchFamily="18" charset="0"/>
                <a:cs typeface="Times New Roman" panose="02020603050405020304" pitchFamily="18" charset="0"/>
              </a:rPr>
              <a:t>contemporary </a:t>
            </a:r>
            <a:r>
              <a:rPr lang="zh-CN" altLang="en-US" sz="2000" b="0" dirty="0">
                <a:solidFill>
                  <a:srgbClr val="000000"/>
                </a:solidFill>
                <a:latin typeface="Times New Roman" panose="02020603050405020304" pitchFamily="18" charset="0"/>
                <a:cs typeface="Times New Roman" panose="02020603050405020304" pitchFamily="18" charset="0"/>
              </a:rPr>
              <a:t>communication </a:t>
            </a:r>
            <a:r>
              <a:rPr lang="zh-CN" altLang="en-US" sz="2000" b="0" dirty="0" smtClean="0">
                <a:solidFill>
                  <a:srgbClr val="000000"/>
                </a:solidFill>
                <a:latin typeface="Times New Roman" panose="02020603050405020304" pitchFamily="18" charset="0"/>
                <a:cs typeface="Times New Roman" panose="02020603050405020304" pitchFamily="18" charset="0"/>
              </a:rPr>
              <a:t>tools </a:t>
            </a:r>
            <a:r>
              <a:rPr lang="en-US" altLang="zh-CN" sz="2000" b="0" dirty="0" smtClean="0">
                <a:solidFill>
                  <a:srgbClr val="000000"/>
                </a:solidFill>
                <a:latin typeface="Times New Roman" panose="02020603050405020304" pitchFamily="18" charset="0"/>
                <a:cs typeface="Times New Roman" panose="02020603050405020304" pitchFamily="18" charset="0"/>
              </a:rPr>
              <a:t>and their application</a:t>
            </a:r>
            <a:r>
              <a:rPr lang="zh-CN" altLang="en-US" sz="2000" b="0" dirty="0" smtClean="0">
                <a:solidFill>
                  <a:srgbClr val="000000"/>
                </a:solidFill>
                <a:latin typeface="Times New Roman" panose="02020603050405020304" pitchFamily="18" charset="0"/>
                <a:cs typeface="Times New Roman" panose="02020603050405020304" pitchFamily="18" charset="0"/>
              </a:rPr>
              <a:t>;</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en-US" altLang="zh-CN" sz="2000" dirty="0" smtClean="0">
                <a:solidFill>
                  <a:srgbClr val="000000"/>
                </a:solidFill>
                <a:latin typeface="Times New Roman" panose="02020603050405020304" pitchFamily="18" charset="0"/>
                <a:cs typeface="Times New Roman" panose="02020603050405020304" pitchFamily="18" charset="0"/>
              </a:rPr>
              <a:t>   》</a:t>
            </a:r>
            <a:r>
              <a:rPr lang="zh-CN" altLang="en-US" sz="2000" b="0" dirty="0" smtClean="0">
                <a:solidFill>
                  <a:srgbClr val="000000"/>
                </a:solidFill>
                <a:latin typeface="Times New Roman" panose="02020603050405020304" pitchFamily="18" charset="0"/>
                <a:cs typeface="Times New Roman" panose="02020603050405020304" pitchFamily="18" charset="0"/>
              </a:rPr>
              <a:t> to </a:t>
            </a:r>
            <a:r>
              <a:rPr lang="zh-CN" altLang="en-US" sz="2000" b="0" dirty="0">
                <a:solidFill>
                  <a:srgbClr val="000000"/>
                </a:solidFill>
                <a:latin typeface="Times New Roman" panose="02020603050405020304" pitchFamily="18" charset="0"/>
                <a:cs typeface="Times New Roman" panose="02020603050405020304" pitchFamily="18" charset="0"/>
              </a:rPr>
              <a:t>master some effective business English expressions.</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b="0" dirty="0">
                <a:solidFill>
                  <a:srgbClr val="000000"/>
                </a:solidFill>
                <a:latin typeface="Times New Roman" panose="02020603050405020304" pitchFamily="18" charset="0"/>
                <a:cs typeface="Times New Roman" panose="02020603050405020304" pitchFamily="18" charset="0"/>
              </a:rPr>
              <a:t>         </a:t>
            </a:r>
            <a:endParaRPr lang="zh-CN" altLang="en-US" b="0" dirty="0">
              <a:solidFill>
                <a:srgbClr val="000000"/>
              </a:solidFill>
              <a:latin typeface="Times New Roman" panose="02020603050405020304" pitchFamily="18" charset="0"/>
              <a:ea typeface="Times New Roman" panose="02020603050405020304" pitchFamily="18" charset="0"/>
            </a:endParaRPr>
          </a:p>
        </p:txBody>
      </p:sp>
      <p:sp>
        <p:nvSpPr>
          <p:cNvPr id="5123" name="标题 1"/>
          <p:cNvSpPr>
            <a:spLocks noGrp="1"/>
          </p:cNvSpPr>
          <p:nvPr>
            <p:ph type="title" idx="4294967295"/>
          </p:nvPr>
        </p:nvSpPr>
        <p:spPr>
          <a:xfrm>
            <a:off x="963613" y="0"/>
            <a:ext cx="7958137" cy="1011238"/>
          </a:xfrm>
        </p:spPr>
        <p:txBody>
          <a:bodyPr vert="horz" wrap="square" lIns="91440" tIns="45720" rIns="91440" bIns="45720" anchor="ctr" anchorCtr="0"/>
          <a:lstStyle/>
          <a:p>
            <a:br>
              <a:rPr lang="zh-CN" altLang="en-US" dirty="0">
                <a:solidFill>
                  <a:schemeClr val="tx1"/>
                </a:solidFill>
              </a:rPr>
            </a:br>
            <a:r>
              <a:rPr lang="zh-CN" altLang="en-US" dirty="0">
                <a:solidFill>
                  <a:srgbClr val="282917"/>
                </a:solidFill>
                <a:latin typeface="Times New Roman" panose="02020603050405020304" pitchFamily="18" charset="0"/>
                <a:cs typeface="Times New Roman" panose="02020603050405020304" pitchFamily="18" charset="0"/>
              </a:rPr>
              <a:t>Ⅰ. </a:t>
            </a:r>
            <a:r>
              <a:rPr lang="zh-CN" altLang="en-US" u="sng" dirty="0">
                <a:solidFill>
                  <a:srgbClr val="282917"/>
                </a:solidFill>
                <a:latin typeface="Times New Roman" panose="02020603050405020304" pitchFamily="18" charset="0"/>
                <a:cs typeface="Times New Roman" panose="02020603050405020304" pitchFamily="18" charset="0"/>
              </a:rPr>
              <a:t>Learning Objectives</a:t>
            </a:r>
            <a:endParaRPr lang="zh-CN" altLang="en-US" dirty="0"/>
          </a:p>
        </p:txBody>
      </p:sp>
    </p:spTree>
  </p:cSld>
  <p:clrMapOvr>
    <a:masterClrMapping/>
  </p:clrMapOvr>
  <p:transition>
    <p:sndAc>
      <p:stSnd>
        <p:snd r:embed="rId1" name="camera.wav"/>
      </p:stSnd>
    </p:sndAc>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内容占位符 2"/>
          <p:cNvSpPr>
            <a:spLocks noGrp="1"/>
          </p:cNvSpPr>
          <p:nvPr>
            <p:ph idx="1"/>
          </p:nvPr>
        </p:nvSpPr>
        <p:spPr>
          <a:xfrm>
            <a:off x="1636713" y="1260178"/>
            <a:ext cx="7812087" cy="5005387"/>
          </a:xfrm>
        </p:spPr>
        <p:txBody>
          <a:bodyPr vert="horz" wrap="square" lIns="91440" tIns="45720" rIns="91440" bIns="45720" anchor="t" anchorCtr="0"/>
          <a:lstStyle/>
          <a:p>
            <a:pPr>
              <a:buNone/>
            </a:pPr>
            <a:r>
              <a:rPr lang="zh-CN" altLang="en-US" sz="2000" b="0" dirty="0">
                <a:solidFill>
                  <a:srgbClr val="000000"/>
                </a:solidFill>
                <a:latin typeface="Times New Roman" panose="02020603050405020304" pitchFamily="18" charset="0"/>
                <a:cs typeface="Times New Roman" panose="02020603050405020304" pitchFamily="18" charset="0"/>
              </a:rPr>
              <a:t>expire   v. 到期                          formally  adv. 正式地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handle   v.处理                          internal  adj.内部的</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invoice  n.发票                          launch   v. 发起，开办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manufacture v. 生产                  precisely  adv. 准确地</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present adj. 目前的                    register  v. 注册</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regular adj. 定期的                    seller  n.卖家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specification  n. 规格                 senior adj.高级的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survey  n.调查                            transact  v.交易</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temporary adj.暂时的                 welfare  n.福利，幸福</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内容占位符 2"/>
          <p:cNvSpPr>
            <a:spLocks noGrp="1"/>
          </p:cNvSpPr>
          <p:nvPr>
            <p:ph idx="1"/>
          </p:nvPr>
        </p:nvSpPr>
        <p:spPr>
          <a:xfrm>
            <a:off x="1695860" y="1256430"/>
            <a:ext cx="7664450" cy="5211762"/>
          </a:xfrm>
        </p:spPr>
        <p:txBody>
          <a:bodyPr vert="horz" wrap="square" lIns="91440" tIns="45720" rIns="91440" bIns="45720" anchor="t" anchorCtr="0"/>
          <a:lstStyle/>
          <a:p>
            <a:pPr>
              <a:buNone/>
            </a:pPr>
            <a:r>
              <a:rPr lang="zh-CN" altLang="en-US" sz="2000" dirty="0">
                <a:solidFill>
                  <a:srgbClr val="000000"/>
                </a:solidFill>
                <a:latin typeface="Times New Roman" panose="02020603050405020304" pitchFamily="18" charset="0"/>
                <a:cs typeface="Times New Roman" panose="02020603050405020304" pitchFamily="18" charset="0"/>
              </a:rPr>
              <a:t>Phrases    </a:t>
            </a:r>
            <a:endParaRPr lang="zh-CN" altLang="en-US" sz="200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business relations 商业合作关系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branch  office   分公司</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business objective 商业目标</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company profile 公司介绍</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exchange rate 汇率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market share 市场份额</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multi-national 跨国公司</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price list 价格单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内容占位符 2"/>
          <p:cNvSpPr>
            <a:spLocks noGrp="1"/>
          </p:cNvSpPr>
          <p:nvPr>
            <p:ph idx="1"/>
          </p:nvPr>
        </p:nvSpPr>
        <p:spPr>
          <a:xfrm>
            <a:off x="1182688" y="633413"/>
            <a:ext cx="7961312" cy="5124450"/>
          </a:xfrm>
        </p:spPr>
        <p:txBody>
          <a:bodyPr vert="horz" wrap="square" lIns="91440" tIns="45720" rIns="91440" bIns="45720" anchor="t" anchorCtr="0"/>
          <a:lstStyle/>
          <a:p>
            <a:pPr>
              <a:buNone/>
            </a:pPr>
            <a:endParaRPr lang="zh-CN" altLang="en-US" dirty="0">
              <a:latin typeface="Times New Roman" panose="02020603050405020304" pitchFamily="18" charset="0"/>
              <a:cs typeface="Times New Roman" panose="02020603050405020304" pitchFamily="18" charset="0"/>
            </a:endParaRPr>
          </a:p>
          <a:p>
            <a:pPr>
              <a:buNone/>
            </a:pPr>
            <a:r>
              <a:rPr lang="zh-CN" altLang="en-US" sz="2000" dirty="0">
                <a:solidFill>
                  <a:srgbClr val="000000"/>
                </a:solidFill>
                <a:latin typeface="Times New Roman" panose="02020603050405020304" pitchFamily="18" charset="0"/>
                <a:cs typeface="Times New Roman" panose="02020603050405020304" pitchFamily="18" charset="0"/>
              </a:rPr>
              <a:t>2.	Sentence Structures</a:t>
            </a:r>
            <a:endParaRPr lang="zh-CN" altLang="en-US" sz="200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(1)	We'd like to express our desire to establish business relations with</a:t>
            </a:r>
            <a:r>
              <a:rPr lang="zh-CN" altLang="en-US" sz="2000" b="0" dirty="0">
                <a:solidFill>
                  <a:srgbClr val="000000"/>
                </a:solidFill>
                <a:latin typeface="Times New Roman" panose="02020603050405020304" pitchFamily="18" charset="0"/>
                <a:ea typeface="Times New Roman" panose="02020603050405020304" pitchFamily="18" charset="0"/>
              </a:rPr>
              <a:t>…</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我们衷心希望与</a:t>
            </a:r>
            <a:r>
              <a:rPr lang="zh-CN" altLang="en-US" sz="2000" b="0" dirty="0">
                <a:solidFill>
                  <a:srgbClr val="000000"/>
                </a:solidFill>
                <a:latin typeface="Times New Roman" panose="02020603050405020304" pitchFamily="18" charset="0"/>
                <a:ea typeface="Times New Roman" panose="02020603050405020304" pitchFamily="18" charset="0"/>
              </a:rPr>
              <a:t>……</a:t>
            </a:r>
            <a:r>
              <a:rPr lang="zh-CN" altLang="en-US" sz="2000" b="0" dirty="0">
                <a:solidFill>
                  <a:srgbClr val="000000"/>
                </a:solidFill>
                <a:latin typeface="Times New Roman" panose="02020603050405020304" pitchFamily="18" charset="0"/>
                <a:cs typeface="Times New Roman" panose="02020603050405020304" pitchFamily="18" charset="0"/>
              </a:rPr>
              <a:t>建立商业合作关系。</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establish business relation with</a:t>
            </a:r>
            <a:r>
              <a:rPr lang="zh-CN" altLang="en-US" sz="2000" b="0" dirty="0">
                <a:solidFill>
                  <a:srgbClr val="000000"/>
                </a:solidFill>
                <a:latin typeface="Times New Roman" panose="02020603050405020304" pitchFamily="18" charset="0"/>
                <a:ea typeface="Times New Roman" panose="02020603050405020304" pitchFamily="18" charset="0"/>
              </a:rPr>
              <a:t>…</a:t>
            </a:r>
            <a:r>
              <a:rPr lang="zh-CN" altLang="en-US" sz="2000" b="0" dirty="0">
                <a:solidFill>
                  <a:srgbClr val="000000"/>
                </a:solidFill>
                <a:latin typeface="Times New Roman" panose="02020603050405020304" pitchFamily="18" charset="0"/>
                <a:cs typeface="Times New Roman" panose="02020603050405020304" pitchFamily="18" charset="0"/>
              </a:rPr>
              <a:t>与</a:t>
            </a:r>
            <a:r>
              <a:rPr lang="zh-CN" altLang="en-US" sz="2000" b="0" dirty="0">
                <a:solidFill>
                  <a:srgbClr val="000000"/>
                </a:solidFill>
                <a:latin typeface="Times New Roman" panose="02020603050405020304" pitchFamily="18" charset="0"/>
                <a:ea typeface="Times New Roman" panose="02020603050405020304" pitchFamily="18" charset="0"/>
              </a:rPr>
              <a:t>……</a:t>
            </a:r>
            <a:r>
              <a:rPr lang="zh-CN" altLang="en-US" sz="2000" b="0" dirty="0">
                <a:solidFill>
                  <a:srgbClr val="000000"/>
                </a:solidFill>
                <a:latin typeface="Times New Roman" panose="02020603050405020304" pitchFamily="18" charset="0"/>
                <a:cs typeface="Times New Roman" panose="02020603050405020304" pitchFamily="18" charset="0"/>
              </a:rPr>
              <a:t>建立业务往来。</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e.g. We are willing to establish business relationship with your company.</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    我们愿与贵公司建立业务往来。</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(2)	Our hope is to establish mutual beneficial trading relations with</a:t>
            </a:r>
            <a:r>
              <a:rPr lang="zh-CN" altLang="en-US" sz="2000" b="0" dirty="0">
                <a:solidFill>
                  <a:srgbClr val="000000"/>
                </a:solidFill>
                <a:latin typeface="Times New Roman" panose="02020603050405020304" pitchFamily="18" charset="0"/>
                <a:ea typeface="Times New Roman" panose="02020603050405020304" pitchFamily="18" charset="0"/>
              </a:rPr>
              <a:t>…</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我们希望与</a:t>
            </a:r>
            <a:r>
              <a:rPr lang="zh-CN" altLang="en-US" sz="2000" b="0" dirty="0">
                <a:solidFill>
                  <a:srgbClr val="000000"/>
                </a:solidFill>
                <a:latin typeface="Times New Roman" panose="02020603050405020304" pitchFamily="18" charset="0"/>
                <a:ea typeface="Times New Roman" panose="02020603050405020304" pitchFamily="18" charset="0"/>
              </a:rPr>
              <a:t>……</a:t>
            </a:r>
            <a:r>
              <a:rPr lang="zh-CN" altLang="en-US" sz="2000" b="0" dirty="0">
                <a:solidFill>
                  <a:srgbClr val="000000"/>
                </a:solidFill>
                <a:latin typeface="Times New Roman" panose="02020603050405020304" pitchFamily="18" charset="0"/>
                <a:cs typeface="Times New Roman" panose="02020603050405020304" pitchFamily="18" charset="0"/>
              </a:rPr>
              <a:t>建立起互利互惠的贸易伙伴关系。</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smtClean="0">
                <a:solidFill>
                  <a:srgbClr val="000000"/>
                </a:solidFill>
                <a:latin typeface="Times New Roman" panose="02020603050405020304" pitchFamily="18" charset="0"/>
                <a:cs typeface="Times New Roman" panose="02020603050405020304" pitchFamily="18" charset="0"/>
              </a:rPr>
              <a:t>mutual</a:t>
            </a:r>
            <a:r>
              <a:rPr lang="en-US" altLang="zh-CN" sz="2000" b="0" dirty="0" err="1" smtClean="0">
                <a:solidFill>
                  <a:srgbClr val="000000"/>
                </a:solidFill>
                <a:latin typeface="Times New Roman" panose="02020603050405020304" pitchFamily="18" charset="0"/>
                <a:cs typeface="Times New Roman" panose="02020603050405020304" pitchFamily="18" charset="0"/>
              </a:rPr>
              <a:t>ly</a:t>
            </a:r>
            <a:r>
              <a:rPr lang="zh-CN" altLang="en-US" sz="2000" b="0" dirty="0" smtClean="0">
                <a:solidFill>
                  <a:srgbClr val="000000"/>
                </a:solidFill>
                <a:latin typeface="Times New Roman" panose="02020603050405020304" pitchFamily="18" charset="0"/>
                <a:cs typeface="Times New Roman" panose="02020603050405020304" pitchFamily="18" charset="0"/>
              </a:rPr>
              <a:t> </a:t>
            </a:r>
            <a:r>
              <a:rPr lang="zh-CN" altLang="en-US" sz="2000" b="0" dirty="0">
                <a:solidFill>
                  <a:srgbClr val="000000"/>
                </a:solidFill>
                <a:latin typeface="Times New Roman" panose="02020603050405020304" pitchFamily="18" charset="0"/>
                <a:cs typeface="Times New Roman" panose="02020603050405020304" pitchFamily="18" charset="0"/>
              </a:rPr>
              <a:t>beneficial trading relations 互惠贸易关系</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e.g. We look forward to establish mutual beneficial trading relations with you.我们期待与贵方建立互惠贸易关系。</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endParaRPr lang="zh-CN" altLang="en-US" dirty="0"/>
          </a:p>
        </p:txBody>
      </p:sp>
    </p:spTree>
  </p:cSld>
  <p:clrMapOvr>
    <a:masterClrMapping/>
  </p:clrMapOvr>
  <p:transition>
    <p:sndAc>
      <p:stSnd>
        <p:snd r:embed="rId1" name="camera.wav"/>
      </p:stSnd>
    </p:sndAc>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1747" name="内容占位符 2"/>
          <p:cNvSpPr>
            <a:spLocks noGrp="1" noChangeArrowheads="1"/>
          </p:cNvSpPr>
          <p:nvPr>
            <p:ph idx="4294967295"/>
          </p:nvPr>
        </p:nvSpPr>
        <p:spPr/>
        <p:txBody>
          <a:bodyPr/>
          <a:lstStyle/>
          <a:p>
            <a:pPr>
              <a:buFont typeface="Wingdings" panose="05000000000000000000" pitchFamily="2" charset="2"/>
              <a:buNone/>
            </a:pPr>
            <a:r>
              <a:rPr lang="zh-CN" altLang="en-US" sz="2000" b="0" smtClean="0">
                <a:solidFill>
                  <a:srgbClr val="000000"/>
                </a:solidFill>
                <a:latin typeface="Times New Roman" panose="02020603050405020304" pitchFamily="18" charset="0"/>
                <a:cs typeface="Times New Roman" panose="02020603050405020304" pitchFamily="18" charset="0"/>
              </a:rPr>
              <a:t>(3)  We look forward to…我们期待……</a:t>
            </a:r>
            <a:endParaRPr lang="zh-CN" altLang="en-US" sz="2000" b="0" smtClean="0">
              <a:solidFill>
                <a:srgbClr val="000000"/>
              </a:solidFill>
              <a:latin typeface="Times New Roman" panose="02020603050405020304" pitchFamily="18" charset="0"/>
              <a:cs typeface="Times New Roman" panose="02020603050405020304" pitchFamily="18" charset="0"/>
            </a:endParaRPr>
          </a:p>
          <a:p>
            <a:pPr>
              <a:buFont typeface="Wingdings" panose="05000000000000000000" pitchFamily="2" charset="2"/>
              <a:buNone/>
            </a:pPr>
            <a:r>
              <a:rPr lang="zh-CN" altLang="en-US" sz="2000" b="0" smtClean="0">
                <a:solidFill>
                  <a:srgbClr val="000000"/>
                </a:solidFill>
                <a:latin typeface="Times New Roman" panose="02020603050405020304" pitchFamily="18" charset="0"/>
                <a:cs typeface="Times New Roman" panose="02020603050405020304" pitchFamily="18" charset="0"/>
              </a:rPr>
              <a:t>(4)  We have the pleasure of introducing… to…</a:t>
            </a:r>
            <a:endParaRPr lang="zh-CN" altLang="en-US" sz="2000" b="0" smtClean="0">
              <a:solidFill>
                <a:srgbClr val="000000"/>
              </a:solidFill>
              <a:latin typeface="Times New Roman" panose="02020603050405020304" pitchFamily="18" charset="0"/>
              <a:cs typeface="Times New Roman" panose="02020603050405020304" pitchFamily="18" charset="0"/>
            </a:endParaRPr>
          </a:p>
          <a:p>
            <a:pPr>
              <a:buFont typeface="Wingdings" panose="05000000000000000000" pitchFamily="2" charset="2"/>
              <a:buNone/>
            </a:pPr>
            <a:r>
              <a:rPr lang="zh-CN" altLang="en-US" sz="2000" b="0" smtClean="0">
                <a:solidFill>
                  <a:srgbClr val="000000"/>
                </a:solidFill>
                <a:latin typeface="Times New Roman" panose="02020603050405020304" pitchFamily="18" charset="0"/>
                <a:cs typeface="Times New Roman" panose="02020603050405020304" pitchFamily="18" charset="0"/>
              </a:rPr>
              <a:t>      我们很高兴为……介绍……</a:t>
            </a:r>
            <a:endParaRPr lang="zh-CN" altLang="en-US" sz="2000" b="0" smtClean="0">
              <a:solidFill>
                <a:srgbClr val="000000"/>
              </a:solidFill>
              <a:latin typeface="Times New Roman" panose="02020603050405020304" pitchFamily="18" charset="0"/>
              <a:cs typeface="Times New Roman" panose="02020603050405020304" pitchFamily="18" charset="0"/>
            </a:endParaRPr>
          </a:p>
          <a:p>
            <a:pPr>
              <a:buFont typeface="Wingdings" panose="05000000000000000000" pitchFamily="2" charset="2"/>
              <a:buNone/>
            </a:pPr>
            <a:r>
              <a:rPr lang="zh-CN" altLang="en-US" sz="2000" b="0" smtClean="0">
                <a:solidFill>
                  <a:srgbClr val="000000"/>
                </a:solidFill>
                <a:latin typeface="Times New Roman" panose="02020603050405020304" pitchFamily="18" charset="0"/>
                <a:cs typeface="Times New Roman" panose="02020603050405020304" pitchFamily="18" charset="0"/>
              </a:rPr>
              <a:t>(5)  Please send us samples and quote us your lowest prices for….</a:t>
            </a:r>
            <a:endParaRPr lang="zh-CN" altLang="en-US" sz="2000" b="0" smtClean="0">
              <a:solidFill>
                <a:srgbClr val="000000"/>
              </a:solidFill>
              <a:latin typeface="Times New Roman" panose="02020603050405020304" pitchFamily="18" charset="0"/>
              <a:cs typeface="Times New Roman" panose="02020603050405020304" pitchFamily="18" charset="0"/>
            </a:endParaRPr>
          </a:p>
          <a:p>
            <a:pPr>
              <a:buFont typeface="Wingdings" panose="05000000000000000000" pitchFamily="2" charset="2"/>
              <a:buNone/>
            </a:pPr>
            <a:r>
              <a:rPr lang="zh-CN" altLang="en-US" sz="2000" b="0" smtClean="0">
                <a:solidFill>
                  <a:srgbClr val="000000"/>
                </a:solidFill>
                <a:latin typeface="Times New Roman" panose="02020603050405020304" pitchFamily="18" charset="0"/>
                <a:cs typeface="Times New Roman" panose="02020603050405020304" pitchFamily="18" charset="0"/>
              </a:rPr>
              <a:t>     请惠寄样品并报你方……的最低价。</a:t>
            </a:r>
            <a:endParaRPr lang="zh-CN" altLang="en-US" sz="2000" b="0" smtClean="0">
              <a:solidFill>
                <a:srgbClr val="000000"/>
              </a:solidFill>
              <a:latin typeface="Times New Roman" panose="02020603050405020304" pitchFamily="18" charset="0"/>
              <a:cs typeface="Times New Roman" panose="02020603050405020304" pitchFamily="18" charset="0"/>
            </a:endParaRPr>
          </a:p>
          <a:p>
            <a:pPr>
              <a:buFont typeface="Wingdings" panose="05000000000000000000" pitchFamily="2" charset="2"/>
              <a:buNone/>
            </a:pPr>
            <a:r>
              <a:rPr lang="zh-CN" altLang="en-US" sz="2000" b="0" smtClean="0">
                <a:solidFill>
                  <a:srgbClr val="000000"/>
                </a:solidFill>
                <a:latin typeface="Times New Roman" panose="02020603050405020304" pitchFamily="18" charset="0"/>
                <a:cs typeface="Times New Roman" panose="02020603050405020304" pitchFamily="18" charset="0"/>
              </a:rPr>
              <a:t>(6)  With reference to your letter of…, enquiring for…, we enclose our Quotation No….</a:t>
            </a:r>
            <a:endParaRPr lang="zh-CN" altLang="en-US" sz="2000" b="0" smtClean="0">
              <a:solidFill>
                <a:srgbClr val="000000"/>
              </a:solidFill>
              <a:latin typeface="Times New Roman" panose="02020603050405020304" pitchFamily="18" charset="0"/>
              <a:cs typeface="Times New Roman" panose="02020603050405020304" pitchFamily="18" charset="0"/>
            </a:endParaRPr>
          </a:p>
          <a:p>
            <a:pPr>
              <a:buFont typeface="Wingdings" panose="05000000000000000000" pitchFamily="2" charset="2"/>
              <a:buNone/>
            </a:pPr>
            <a:r>
              <a:rPr lang="zh-CN" altLang="en-US" sz="2000" b="0" smtClean="0">
                <a:solidFill>
                  <a:srgbClr val="000000"/>
                </a:solidFill>
                <a:latin typeface="Times New Roman" panose="02020603050405020304" pitchFamily="18" charset="0"/>
                <a:cs typeface="Times New Roman" panose="02020603050405020304" pitchFamily="18" charset="0"/>
              </a:rPr>
              <a:t>     关于您来函……询购……，兹附去第……号报价单给您。</a:t>
            </a:r>
            <a:endParaRPr lang="zh-CN" altLang="en-US" sz="2000" b="0" smtClean="0">
              <a:solidFill>
                <a:srgbClr val="000000"/>
              </a:solidFill>
              <a:latin typeface="Times New Roman" panose="02020603050405020304" pitchFamily="18" charset="0"/>
              <a:cs typeface="Times New Roman" panose="02020603050405020304" pitchFamily="18" charset="0"/>
            </a:endParaRPr>
          </a:p>
          <a:p>
            <a:pPr>
              <a:buFont typeface="Wingdings" panose="05000000000000000000" pitchFamily="2" charset="2"/>
              <a:buNone/>
            </a:pPr>
            <a:r>
              <a:rPr lang="zh-CN" altLang="en-US" sz="2000" b="0" smtClean="0">
                <a:solidFill>
                  <a:srgbClr val="000000"/>
                </a:solidFill>
                <a:latin typeface="Times New Roman" panose="02020603050405020304" pitchFamily="18" charset="0"/>
                <a:cs typeface="Times New Roman" panose="02020603050405020304" pitchFamily="18" charset="0"/>
              </a:rPr>
              <a:t>     With reference to…关于……</a:t>
            </a:r>
            <a:endParaRPr lang="zh-CN" altLang="en-US" sz="2000" b="0" smtClean="0">
              <a:solidFill>
                <a:srgbClr val="000000"/>
              </a:solidFill>
              <a:latin typeface="Times New Roman" panose="02020603050405020304" pitchFamily="18" charset="0"/>
              <a:cs typeface="Times New Roman" panose="02020603050405020304" pitchFamily="18" charset="0"/>
            </a:endParaRPr>
          </a:p>
          <a:p>
            <a:pPr>
              <a:buFont typeface="Wingdings" panose="05000000000000000000" pitchFamily="2" charset="2"/>
              <a:buNone/>
            </a:pPr>
            <a:r>
              <a:rPr lang="zh-CN" altLang="en-US" sz="2000" b="0" smtClean="0">
                <a:solidFill>
                  <a:srgbClr val="000000"/>
                </a:solidFill>
                <a:latin typeface="Times New Roman" panose="02020603050405020304" pitchFamily="18" charset="0"/>
                <a:cs typeface="Times New Roman" panose="02020603050405020304" pitchFamily="18" charset="0"/>
              </a:rPr>
              <a:t>     e.g. With reference to your letter of March 3, we are glad to learn that you wish to enter into trade relations with our company. </a:t>
            </a:r>
            <a:endParaRPr lang="zh-CN" altLang="en-US" sz="2000" b="0" smtClean="0">
              <a:solidFill>
                <a:srgbClr val="000000"/>
              </a:solidFill>
              <a:latin typeface="Times New Roman" panose="02020603050405020304" pitchFamily="18" charset="0"/>
              <a:cs typeface="Times New Roman" panose="02020603050405020304" pitchFamily="18" charset="0"/>
            </a:endParaRPr>
          </a:p>
          <a:p>
            <a:pPr>
              <a:buFont typeface="Wingdings" panose="05000000000000000000" pitchFamily="2" charset="2"/>
              <a:buNone/>
            </a:pPr>
            <a:r>
              <a:rPr lang="zh-CN" altLang="en-US" sz="2000" b="0" smtClean="0">
                <a:solidFill>
                  <a:srgbClr val="000000"/>
                </a:solidFill>
                <a:latin typeface="Times New Roman" panose="02020603050405020304" pitchFamily="18" charset="0"/>
                <a:cs typeface="Times New Roman" panose="02020603050405020304" pitchFamily="18" charset="0"/>
              </a:rPr>
              <a:t>    从贵方3月份来函，很高兴获悉你们希望与我们建立贸易伙伴关系。 </a:t>
            </a:r>
            <a:endParaRPr lang="zh-CN" altLang="en-US" sz="2000" b="0" smtClean="0">
              <a:solidFill>
                <a:srgbClr val="000000"/>
              </a:solidFill>
              <a:latin typeface="Times New Roman" panose="02020603050405020304" pitchFamily="18" charset="0"/>
              <a:cs typeface="Times New Roman" panose="02020603050405020304" pitchFamily="18" charset="0"/>
            </a:endParaRPr>
          </a:p>
          <a:p>
            <a:pPr>
              <a:buFont typeface="Wingdings" panose="05000000000000000000" pitchFamily="2" charset="2"/>
              <a:buNone/>
            </a:pPr>
            <a:endParaRPr lang="zh-CN" altLang="en-US" sz="2000" b="0" smtClean="0">
              <a:solidFill>
                <a:srgbClr val="282917"/>
              </a:solidFill>
              <a:latin typeface="Times New Roman" panose="02020603050405020304" pitchFamily="18" charset="0"/>
              <a:cs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2771" name="内容占位符 2"/>
          <p:cNvSpPr>
            <a:spLocks noGrp="1" noChangeArrowheads="1"/>
          </p:cNvSpPr>
          <p:nvPr>
            <p:ph idx="4294967295"/>
          </p:nvPr>
        </p:nvSpPr>
        <p:spPr/>
        <p:txBody>
          <a:bodyPr/>
          <a:lstStyle/>
          <a:p>
            <a:pPr>
              <a:buFont typeface="Wingdings" panose="05000000000000000000" pitchFamily="2" charset="2"/>
              <a:buNone/>
            </a:pPr>
            <a:r>
              <a:rPr lang="zh-CN" altLang="en-US" sz="2000" b="0" smtClean="0">
                <a:solidFill>
                  <a:srgbClr val="000000"/>
                </a:solidFill>
                <a:latin typeface="Times New Roman" panose="02020603050405020304" pitchFamily="18" charset="0"/>
                <a:cs typeface="Times New Roman" panose="02020603050405020304" pitchFamily="18" charset="0"/>
              </a:rPr>
              <a:t>(7)  The quality of the order must be the same as that of our sample .</a:t>
            </a:r>
            <a:endParaRPr lang="zh-CN" altLang="en-US" sz="2000" b="0" smtClean="0">
              <a:solidFill>
                <a:srgbClr val="000000"/>
              </a:solidFill>
              <a:latin typeface="Times New Roman" panose="02020603050405020304" pitchFamily="18" charset="0"/>
              <a:cs typeface="Times New Roman" panose="02020603050405020304" pitchFamily="18" charset="0"/>
            </a:endParaRPr>
          </a:p>
          <a:p>
            <a:pPr>
              <a:buFont typeface="Wingdings" panose="05000000000000000000" pitchFamily="2" charset="2"/>
              <a:buNone/>
            </a:pPr>
            <a:r>
              <a:rPr lang="zh-CN" altLang="en-US" sz="2000" b="0" smtClean="0">
                <a:solidFill>
                  <a:srgbClr val="000000"/>
                </a:solidFill>
                <a:latin typeface="Times New Roman" panose="02020603050405020304" pitchFamily="18" charset="0"/>
                <a:cs typeface="Times New Roman" panose="02020603050405020304" pitchFamily="18" charset="0"/>
              </a:rPr>
              <a:t>      所订货物质量须与我方样品相同。</a:t>
            </a:r>
            <a:endParaRPr lang="zh-CN" altLang="en-US" sz="2000" b="0" smtClean="0">
              <a:solidFill>
                <a:srgbClr val="000000"/>
              </a:solidFill>
              <a:latin typeface="Times New Roman" panose="02020603050405020304" pitchFamily="18" charset="0"/>
              <a:cs typeface="Times New Roman" panose="02020603050405020304" pitchFamily="18" charset="0"/>
            </a:endParaRPr>
          </a:p>
          <a:p>
            <a:pPr>
              <a:buFont typeface="Wingdings" panose="05000000000000000000" pitchFamily="2" charset="2"/>
              <a:buNone/>
            </a:pPr>
            <a:r>
              <a:rPr lang="zh-CN" altLang="en-US" sz="2000" b="0" smtClean="0">
                <a:solidFill>
                  <a:srgbClr val="000000"/>
                </a:solidFill>
                <a:latin typeface="Times New Roman" panose="02020603050405020304" pitchFamily="18" charset="0"/>
                <a:cs typeface="Times New Roman" panose="02020603050405020304" pitchFamily="18" charset="0"/>
              </a:rPr>
              <a:t>(8)  Your early settlement of this case will be appreciated. </a:t>
            </a:r>
            <a:endParaRPr lang="zh-CN" altLang="en-US" sz="2000" b="0" smtClean="0">
              <a:solidFill>
                <a:srgbClr val="000000"/>
              </a:solidFill>
              <a:latin typeface="Times New Roman" panose="02020603050405020304" pitchFamily="18" charset="0"/>
              <a:cs typeface="Times New Roman" panose="02020603050405020304" pitchFamily="18" charset="0"/>
            </a:endParaRPr>
          </a:p>
          <a:p>
            <a:pPr>
              <a:buFont typeface="Wingdings" panose="05000000000000000000" pitchFamily="2" charset="2"/>
              <a:buNone/>
            </a:pPr>
            <a:r>
              <a:rPr lang="zh-CN" altLang="en-US" sz="2000" b="0" smtClean="0">
                <a:solidFill>
                  <a:srgbClr val="000000"/>
                </a:solidFill>
                <a:latin typeface="Times New Roman" panose="02020603050405020304" pitchFamily="18" charset="0"/>
                <a:cs typeface="Times New Roman" panose="02020603050405020304" pitchFamily="18" charset="0"/>
              </a:rPr>
              <a:t>       我们将非常感激你方对此事的及时处理。</a:t>
            </a:r>
            <a:endParaRPr lang="zh-CN" altLang="en-US" sz="2000" b="0" smtClean="0">
              <a:solidFill>
                <a:srgbClr val="000000"/>
              </a:solidFill>
              <a:latin typeface="Times New Roman" panose="02020603050405020304" pitchFamily="18" charset="0"/>
              <a:cs typeface="Times New Roman" panose="02020603050405020304" pitchFamily="18" charset="0"/>
            </a:endParaRPr>
          </a:p>
          <a:p>
            <a:pPr>
              <a:buFont typeface="Wingdings" panose="05000000000000000000" pitchFamily="2" charset="2"/>
              <a:buNone/>
            </a:pPr>
            <a:r>
              <a:rPr lang="zh-CN" altLang="en-US" sz="2000" b="0" smtClean="0">
                <a:solidFill>
                  <a:srgbClr val="000000"/>
                </a:solidFill>
                <a:latin typeface="Times New Roman" panose="02020603050405020304" pitchFamily="18" charset="0"/>
                <a:cs typeface="Times New Roman" panose="02020603050405020304" pitchFamily="18" charset="0"/>
              </a:rPr>
              <a:t>(9) We are glad to have finalized/put through/closed/concluded this transaction/business with you.我们很高兴与你方达成了这笔交易。</a:t>
            </a:r>
            <a:endParaRPr lang="zh-CN" altLang="en-US" sz="2000" b="0" smtClean="0">
              <a:solidFill>
                <a:srgbClr val="000000"/>
              </a:solidFill>
              <a:latin typeface="Times New Roman" panose="02020603050405020304" pitchFamily="18" charset="0"/>
              <a:cs typeface="Times New Roman" panose="02020603050405020304" pitchFamily="18" charset="0"/>
            </a:endParaRPr>
          </a:p>
          <a:p>
            <a:pPr>
              <a:buFont typeface="Wingdings" panose="05000000000000000000" pitchFamily="2" charset="2"/>
              <a:buNone/>
            </a:pPr>
            <a:r>
              <a:rPr lang="zh-CN" altLang="en-US" sz="2000" b="0" smtClean="0">
                <a:solidFill>
                  <a:srgbClr val="000000"/>
                </a:solidFill>
                <a:latin typeface="Times New Roman" panose="02020603050405020304" pitchFamily="18" charset="0"/>
                <a:cs typeface="Times New Roman" panose="02020603050405020304" pitchFamily="18" charset="0"/>
              </a:rPr>
              <a:t>      finalize  v. 完成，使结束，使落实</a:t>
            </a:r>
            <a:endParaRPr lang="zh-CN" altLang="en-US" sz="2000" b="0" smtClean="0">
              <a:solidFill>
                <a:srgbClr val="000000"/>
              </a:solidFill>
              <a:latin typeface="Times New Roman" panose="02020603050405020304" pitchFamily="18" charset="0"/>
              <a:cs typeface="Times New Roman" panose="02020603050405020304" pitchFamily="18" charset="0"/>
            </a:endParaRPr>
          </a:p>
          <a:p>
            <a:pPr>
              <a:buFont typeface="Wingdings" panose="05000000000000000000" pitchFamily="2" charset="2"/>
              <a:buNone/>
            </a:pPr>
            <a:r>
              <a:rPr lang="zh-CN" altLang="en-US" sz="2000" b="0" smtClean="0">
                <a:solidFill>
                  <a:srgbClr val="000000"/>
                </a:solidFill>
                <a:latin typeface="Times New Roman" panose="02020603050405020304" pitchFamily="18" charset="0"/>
                <a:cs typeface="Times New Roman" panose="02020603050405020304" pitchFamily="18" charset="0"/>
              </a:rPr>
              <a:t>      e.g. let's finalize the proposal.</a:t>
            </a:r>
            <a:endParaRPr lang="zh-CN" altLang="en-US" sz="2000" b="0" smtClean="0">
              <a:solidFill>
                <a:srgbClr val="000000"/>
              </a:solidFill>
              <a:latin typeface="Times New Roman" panose="02020603050405020304" pitchFamily="18" charset="0"/>
              <a:cs typeface="Times New Roman" panose="02020603050405020304" pitchFamily="18" charset="0"/>
            </a:endParaRPr>
          </a:p>
          <a:p>
            <a:pPr>
              <a:buFont typeface="Wingdings" panose="05000000000000000000" pitchFamily="2" charset="2"/>
              <a:buNone/>
            </a:pPr>
            <a:r>
              <a:rPr lang="zh-CN" altLang="en-US" sz="2000" b="0" smtClean="0">
                <a:solidFill>
                  <a:srgbClr val="000000"/>
                </a:solidFill>
                <a:latin typeface="Times New Roman" panose="02020603050405020304" pitchFamily="18" charset="0"/>
                <a:cs typeface="Times New Roman" panose="02020603050405020304" pitchFamily="18" charset="0"/>
              </a:rPr>
              <a:t>             让我们最后确定提案。</a:t>
            </a:r>
            <a:endParaRPr lang="zh-CN" altLang="en-US" sz="2000" b="0" smtClean="0">
              <a:solidFill>
                <a:srgbClr val="000000"/>
              </a:solidFill>
              <a:latin typeface="Times New Roman" panose="02020603050405020304" pitchFamily="18" charset="0"/>
              <a:cs typeface="Times New Roman" panose="02020603050405020304" pitchFamily="18" charset="0"/>
            </a:endParaRPr>
          </a:p>
          <a:p>
            <a:pPr>
              <a:buFont typeface="Wingdings" panose="05000000000000000000" pitchFamily="2" charset="2"/>
              <a:buNone/>
            </a:pPr>
            <a:r>
              <a:rPr lang="zh-CN" altLang="en-US" sz="2000" b="0" smtClean="0">
                <a:solidFill>
                  <a:srgbClr val="000000"/>
                </a:solidFill>
                <a:latin typeface="Times New Roman" panose="02020603050405020304" pitchFamily="18" charset="0"/>
                <a:cs typeface="Times New Roman" panose="02020603050405020304" pitchFamily="18" charset="0"/>
              </a:rPr>
              <a:t>       put through 实行，完成</a:t>
            </a:r>
            <a:endParaRPr lang="zh-CN" altLang="en-US" sz="2000" b="0" smtClean="0">
              <a:solidFill>
                <a:srgbClr val="000000"/>
              </a:solidFill>
              <a:latin typeface="Times New Roman" panose="02020603050405020304" pitchFamily="18" charset="0"/>
              <a:cs typeface="Times New Roman" panose="02020603050405020304" pitchFamily="18" charset="0"/>
            </a:endParaRPr>
          </a:p>
          <a:p>
            <a:pPr>
              <a:buFont typeface="Wingdings" panose="05000000000000000000" pitchFamily="2" charset="2"/>
              <a:buNone/>
            </a:pPr>
            <a:r>
              <a:rPr lang="zh-CN" altLang="en-US" sz="2000" b="0" smtClean="0">
                <a:solidFill>
                  <a:srgbClr val="000000"/>
                </a:solidFill>
                <a:latin typeface="Times New Roman" panose="02020603050405020304" pitchFamily="18" charset="0"/>
                <a:cs typeface="Times New Roman" panose="02020603050405020304" pitchFamily="18" charset="0"/>
              </a:rPr>
              <a:t>       e.g. These proposals have to be put through several committees.</a:t>
            </a:r>
            <a:endParaRPr lang="zh-CN" altLang="en-US" sz="2000" b="0" smtClean="0">
              <a:solidFill>
                <a:srgbClr val="000000"/>
              </a:solidFill>
              <a:latin typeface="Times New Roman" panose="02020603050405020304" pitchFamily="18" charset="0"/>
              <a:cs typeface="Times New Roman" panose="02020603050405020304" pitchFamily="18" charset="0"/>
            </a:endParaRPr>
          </a:p>
          <a:p>
            <a:pPr>
              <a:buFont typeface="Wingdings" panose="05000000000000000000" pitchFamily="2" charset="2"/>
              <a:buNone/>
            </a:pPr>
            <a:r>
              <a:rPr lang="zh-CN" altLang="en-US" sz="2000" b="0" smtClean="0">
                <a:solidFill>
                  <a:srgbClr val="000000"/>
                </a:solidFill>
                <a:latin typeface="Times New Roman" panose="02020603050405020304" pitchFamily="18" charset="0"/>
                <a:cs typeface="Times New Roman" panose="02020603050405020304" pitchFamily="18" charset="0"/>
              </a:rPr>
              <a:t>               这些提议必须在几次委员会上通过。</a:t>
            </a:r>
            <a:endParaRPr lang="zh-CN" altLang="en-US" sz="2000" b="0" smtClean="0">
              <a:solidFill>
                <a:srgbClr val="000000"/>
              </a:solidFill>
              <a:latin typeface="Times New Roman" panose="02020603050405020304" pitchFamily="18" charset="0"/>
              <a:cs typeface="Times New Roman" panose="02020603050405020304" pitchFamily="18" charset="0"/>
            </a:endParaRPr>
          </a:p>
          <a:p>
            <a:pPr>
              <a:buFont typeface="Wingdings" panose="05000000000000000000" pitchFamily="2" charset="2"/>
              <a:buNone/>
            </a:pPr>
            <a:r>
              <a:rPr lang="zh-CN" altLang="en-US" sz="2000" b="0" smtClean="0">
                <a:solidFill>
                  <a:srgbClr val="000000"/>
                </a:solidFill>
                <a:latin typeface="Times New Roman" panose="02020603050405020304" pitchFamily="18" charset="0"/>
                <a:cs typeface="Times New Roman" panose="02020603050405020304" pitchFamily="18" charset="0"/>
              </a:rPr>
              <a:t>(10) We trust you will make all necessary arrangements to deliver the goods in time .我们相信，你们将作好一切必需的安排，按时交货。	</a:t>
            </a:r>
            <a:endParaRPr lang="zh-CN" altLang="en-US" sz="2000" b="0" smtClean="0">
              <a:solidFill>
                <a:srgbClr val="000000"/>
              </a:solidFill>
              <a:latin typeface="Times New Roman" panose="02020603050405020304" pitchFamily="18" charset="0"/>
              <a:cs typeface="Times New Roman" panose="02020603050405020304" pitchFamily="18" charset="0"/>
            </a:endParaRPr>
          </a:p>
          <a:p>
            <a:pPr>
              <a:buFont typeface="Wingdings" panose="05000000000000000000" pitchFamily="2" charset="2"/>
              <a:buNone/>
            </a:pPr>
            <a:endParaRPr lang="zh-CN" altLang="en-US" sz="2000" smtClean="0">
              <a:solidFill>
                <a:srgbClr val="000000"/>
              </a:solidFill>
              <a:latin typeface="Times New Roman" panose="02020603050405020304" pitchFamily="18" charset="0"/>
              <a:cs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1"/>
          <p:cNvSpPr>
            <a:spLocks noGrp="1"/>
          </p:cNvSpPr>
          <p:nvPr>
            <p:ph type="title" idx="4294967295"/>
          </p:nvPr>
        </p:nvSpPr>
        <p:spPr/>
        <p:txBody>
          <a:bodyPr vert="horz" wrap="square" lIns="91440" tIns="45720" rIns="91440" bIns="45720" anchor="ctr" anchorCtr="0"/>
          <a:lstStyle/>
          <a:p>
            <a:r>
              <a:rPr lang="zh-CN" altLang="en-US" dirty="0">
                <a:solidFill>
                  <a:srgbClr val="282917"/>
                </a:solidFill>
                <a:latin typeface="Times New Roman" panose="02020603050405020304" pitchFamily="18" charset="0"/>
                <a:cs typeface="Times New Roman" panose="02020603050405020304" pitchFamily="18" charset="0"/>
              </a:rPr>
              <a:t>Ⅴ Strategy </a:t>
            </a:r>
            <a:endParaRPr lang="zh-CN" altLang="en-US" dirty="0">
              <a:solidFill>
                <a:srgbClr val="282917"/>
              </a:solidFill>
              <a:latin typeface="Times New Roman" panose="02020603050405020304" pitchFamily="18" charset="0"/>
              <a:ea typeface="Times New Roman" panose="02020603050405020304" pitchFamily="18" charset="0"/>
            </a:endParaRPr>
          </a:p>
        </p:txBody>
      </p:sp>
      <p:pic>
        <p:nvPicPr>
          <p:cNvPr id="31747" name="Picture 15" descr="照1"/>
          <p:cNvPicPr>
            <a:picLocks noChangeAspect="1"/>
          </p:cNvPicPr>
          <p:nvPr/>
        </p:nvPicPr>
        <p:blipFill>
          <a:blip r:embed="rId1" cstate="print"/>
          <a:stretch>
            <a:fillRect/>
          </a:stretch>
        </p:blipFill>
        <p:spPr>
          <a:xfrm>
            <a:off x="0" y="457200"/>
            <a:ext cx="247650" cy="314325"/>
          </a:xfrm>
          <a:prstGeom prst="rect">
            <a:avLst/>
          </a:prstGeom>
          <a:noFill/>
          <a:ln w="9525">
            <a:noFill/>
          </a:ln>
        </p:spPr>
      </p:pic>
      <p:sp>
        <p:nvSpPr>
          <p:cNvPr id="31748" name="AutoShape 12"/>
          <p:cNvSpPr/>
          <p:nvPr/>
        </p:nvSpPr>
        <p:spPr>
          <a:xfrm>
            <a:off x="3421063" y="3335338"/>
            <a:ext cx="5530850" cy="617537"/>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spcBef>
                <a:spcPct val="0"/>
              </a:spcBef>
              <a:buSzTx/>
              <a:buNone/>
            </a:pPr>
            <a:r>
              <a:rPr lang="en-US" altLang="zh-CN" sz="1600" b="0" dirty="0">
                <a:solidFill>
                  <a:srgbClr val="000000"/>
                </a:solidFill>
                <a:latin typeface="Times New Roman" panose="02020603050405020304" pitchFamily="18" charset="0"/>
                <a:cs typeface="Times New Roman" panose="02020603050405020304" pitchFamily="18" charset="0"/>
              </a:rPr>
              <a:t>Be careful with metaphors and idioms, and other culture-related expressions. </a:t>
            </a:r>
            <a:endParaRPr lang="en-US" altLang="zh-CN" sz="1600" b="0" dirty="0">
              <a:solidFill>
                <a:srgbClr val="000000"/>
              </a:solidFill>
            </a:endParaRPr>
          </a:p>
        </p:txBody>
      </p:sp>
      <p:sp>
        <p:nvSpPr>
          <p:cNvPr id="31749" name="AutoShape 11"/>
          <p:cNvSpPr/>
          <p:nvPr/>
        </p:nvSpPr>
        <p:spPr>
          <a:xfrm>
            <a:off x="3467100" y="4840288"/>
            <a:ext cx="5440363" cy="557212"/>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spcBef>
                <a:spcPct val="0"/>
              </a:spcBef>
              <a:buSzTx/>
              <a:buNone/>
            </a:pPr>
            <a:r>
              <a:rPr lang="en-US" altLang="zh-CN" sz="1600" b="0" dirty="0">
                <a:solidFill>
                  <a:srgbClr val="000000"/>
                </a:solidFill>
                <a:latin typeface="Times New Roman" panose="02020603050405020304" pitchFamily="18" charset="0"/>
                <a:cs typeface="Times New Roman" panose="02020603050405020304" pitchFamily="18" charset="0"/>
              </a:rPr>
              <a:t>Don’t translate culturally bound idioms or slang from your own language into English. </a:t>
            </a:r>
            <a:endParaRPr lang="en-US" altLang="zh-CN" sz="1600" b="0" dirty="0">
              <a:solidFill>
                <a:srgbClr val="000000"/>
              </a:solidFill>
              <a:latin typeface="Times New Roman" panose="02020603050405020304" pitchFamily="18" charset="0"/>
              <a:ea typeface="Times New Roman" panose="02020603050405020304" pitchFamily="18" charset="0"/>
            </a:endParaRPr>
          </a:p>
        </p:txBody>
      </p:sp>
      <p:sp>
        <p:nvSpPr>
          <p:cNvPr id="31750" name="AutoShape 14"/>
          <p:cNvSpPr/>
          <p:nvPr/>
        </p:nvSpPr>
        <p:spPr>
          <a:xfrm>
            <a:off x="1214438" y="1120775"/>
            <a:ext cx="4802187" cy="444500"/>
          </a:xfrm>
          <a:prstGeom prst="roundRect">
            <a:avLst>
              <a:gd name="adj" fmla="val 16667"/>
            </a:avLst>
          </a:prstGeom>
          <a:solidFill>
            <a:srgbClr val="FFFFFF"/>
          </a:solidFill>
          <a:ln w="6350" cap="flat" cmpd="sng">
            <a:solidFill>
              <a:srgbClr val="000000"/>
            </a:solidFill>
            <a:prstDash val="sysDot"/>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228600">
              <a:spcBef>
                <a:spcPct val="0"/>
              </a:spcBef>
              <a:buSzTx/>
              <a:buFont typeface="Arial" panose="020B0604020202020204" pitchFamily="34" charset="0"/>
              <a:buNone/>
            </a:pPr>
            <a:r>
              <a:rPr lang="en-US" altLang="zh-CN" sz="2000" i="1" dirty="0">
                <a:solidFill>
                  <a:srgbClr val="282917"/>
                </a:solidFill>
                <a:latin typeface="Times New Roman" panose="02020603050405020304" pitchFamily="18" charset="0"/>
                <a:cs typeface="Times New Roman" panose="02020603050405020304" pitchFamily="18" charset="0"/>
              </a:rPr>
              <a:t>Effective Business English Writing</a:t>
            </a:r>
            <a:endParaRPr lang="en-US" altLang="zh-CN" sz="2000" dirty="0">
              <a:solidFill>
                <a:srgbClr val="282917"/>
              </a:solidFill>
            </a:endParaRPr>
          </a:p>
        </p:txBody>
      </p:sp>
      <p:cxnSp>
        <p:nvCxnSpPr>
          <p:cNvPr id="31751" name="AutoShape 10"/>
          <p:cNvCxnSpPr/>
          <p:nvPr/>
        </p:nvCxnSpPr>
        <p:spPr>
          <a:xfrm flipV="1">
            <a:off x="2455863" y="2052638"/>
            <a:ext cx="1009650" cy="46037"/>
          </a:xfrm>
          <a:prstGeom prst="straightConnector1">
            <a:avLst/>
          </a:prstGeom>
          <a:ln w="9525" cap="rnd" cmpd="sng">
            <a:solidFill>
              <a:srgbClr val="000000"/>
            </a:solidFill>
            <a:prstDash val="sysDot"/>
            <a:headEnd type="none" w="med" len="med"/>
            <a:tailEnd type="none" w="med" len="med"/>
          </a:ln>
        </p:spPr>
      </p:cxnSp>
      <p:sp>
        <p:nvSpPr>
          <p:cNvPr id="31752" name="AutoShape 9"/>
          <p:cNvSpPr/>
          <p:nvPr/>
        </p:nvSpPr>
        <p:spPr>
          <a:xfrm>
            <a:off x="3465513" y="1636713"/>
            <a:ext cx="5486400" cy="822325"/>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spcBef>
                <a:spcPct val="0"/>
              </a:spcBef>
              <a:buSzTx/>
              <a:buNone/>
            </a:pPr>
            <a:r>
              <a:rPr lang="en-US" altLang="zh-CN" sz="1600" b="0" dirty="0">
                <a:solidFill>
                  <a:srgbClr val="000000"/>
                </a:solidFill>
                <a:latin typeface="Times New Roman" panose="02020603050405020304" pitchFamily="18" charset="0"/>
                <a:cs typeface="Times New Roman" panose="02020603050405020304" pitchFamily="18" charset="0"/>
              </a:rPr>
              <a:t>Improve English writing skills. Use specific words, and avoid clichés, abbreviations, slang, acronyms, technical jargon, and other devices.</a:t>
            </a:r>
            <a:endParaRPr lang="en-US" altLang="zh-CN" sz="1600" b="0" dirty="0">
              <a:solidFill>
                <a:srgbClr val="000000"/>
              </a:solidFill>
              <a:latin typeface="Times New Roman" panose="02020603050405020304" pitchFamily="18" charset="0"/>
              <a:ea typeface="Times New Roman" panose="02020603050405020304" pitchFamily="18" charset="0"/>
            </a:endParaRPr>
          </a:p>
        </p:txBody>
      </p:sp>
      <p:sp>
        <p:nvSpPr>
          <p:cNvPr id="31753" name="AutoShape 8"/>
          <p:cNvSpPr/>
          <p:nvPr/>
        </p:nvSpPr>
        <p:spPr>
          <a:xfrm>
            <a:off x="3436938" y="2595563"/>
            <a:ext cx="5530850" cy="622300"/>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spcBef>
                <a:spcPct val="0"/>
              </a:spcBef>
              <a:buSzTx/>
              <a:buNone/>
            </a:pPr>
            <a:r>
              <a:rPr lang="en-US" altLang="zh-CN" sz="1600" b="0" dirty="0">
                <a:solidFill>
                  <a:srgbClr val="000000"/>
                </a:solidFill>
                <a:latin typeface="Times New Roman" panose="02020603050405020304" pitchFamily="18" charset="0"/>
                <a:cs typeface="Times New Roman" panose="02020603050405020304" pitchFamily="18" charset="0"/>
              </a:rPr>
              <a:t>Be aware of your contacts’ culture and traditions and study how it differs from your own culture.</a:t>
            </a:r>
            <a:endParaRPr lang="en-US" altLang="zh-CN" sz="1600" b="0" dirty="0">
              <a:solidFill>
                <a:srgbClr val="000000"/>
              </a:solidFill>
              <a:latin typeface="Times New Roman" panose="02020603050405020304" pitchFamily="18" charset="0"/>
              <a:ea typeface="Times New Roman" panose="02020603050405020304" pitchFamily="18" charset="0"/>
            </a:endParaRPr>
          </a:p>
        </p:txBody>
      </p:sp>
      <p:cxnSp>
        <p:nvCxnSpPr>
          <p:cNvPr id="31754" name="AutoShape 7"/>
          <p:cNvCxnSpPr/>
          <p:nvPr/>
        </p:nvCxnSpPr>
        <p:spPr>
          <a:xfrm flipV="1">
            <a:off x="2478088" y="2927350"/>
            <a:ext cx="942975" cy="66675"/>
          </a:xfrm>
          <a:prstGeom prst="straightConnector1">
            <a:avLst/>
          </a:prstGeom>
          <a:ln w="9525" cap="rnd" cmpd="sng">
            <a:solidFill>
              <a:srgbClr val="000000"/>
            </a:solidFill>
            <a:prstDash val="sysDot"/>
            <a:headEnd type="none" w="med" len="med"/>
            <a:tailEnd type="none" w="med" len="med"/>
          </a:ln>
        </p:spPr>
      </p:cxnSp>
      <p:cxnSp>
        <p:nvCxnSpPr>
          <p:cNvPr id="31755" name="AutoShape 6"/>
          <p:cNvCxnSpPr/>
          <p:nvPr/>
        </p:nvCxnSpPr>
        <p:spPr>
          <a:xfrm flipV="1">
            <a:off x="2478088" y="4454525"/>
            <a:ext cx="1017587" cy="46038"/>
          </a:xfrm>
          <a:prstGeom prst="straightConnector1">
            <a:avLst/>
          </a:prstGeom>
          <a:ln w="9525" cap="rnd" cmpd="sng">
            <a:solidFill>
              <a:srgbClr val="000000"/>
            </a:solidFill>
            <a:prstDash val="sysDot"/>
            <a:headEnd type="none" w="med" len="med"/>
            <a:tailEnd type="none" w="med" len="med"/>
          </a:ln>
        </p:spPr>
      </p:cxnSp>
      <p:cxnSp>
        <p:nvCxnSpPr>
          <p:cNvPr id="31756" name="AutoShape 5"/>
          <p:cNvCxnSpPr/>
          <p:nvPr/>
        </p:nvCxnSpPr>
        <p:spPr>
          <a:xfrm flipV="1">
            <a:off x="2478088" y="6053138"/>
            <a:ext cx="1017587" cy="52387"/>
          </a:xfrm>
          <a:prstGeom prst="straightConnector1">
            <a:avLst/>
          </a:prstGeom>
          <a:ln w="9525" cap="rnd" cmpd="sng">
            <a:solidFill>
              <a:srgbClr val="000000"/>
            </a:solidFill>
            <a:prstDash val="sysDot"/>
            <a:headEnd type="none" w="med" len="med"/>
            <a:tailEnd type="none" w="med" len="med"/>
          </a:ln>
        </p:spPr>
      </p:cxnSp>
      <p:sp>
        <p:nvSpPr>
          <p:cNvPr id="31757" name="AutoShape 4"/>
          <p:cNvSpPr/>
          <p:nvPr/>
        </p:nvSpPr>
        <p:spPr>
          <a:xfrm>
            <a:off x="3495675" y="4095750"/>
            <a:ext cx="5456238" cy="638175"/>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spcBef>
                <a:spcPct val="0"/>
              </a:spcBef>
              <a:buSzTx/>
              <a:buNone/>
            </a:pPr>
            <a:r>
              <a:rPr lang="en-US" altLang="zh-CN" sz="1600" b="0" dirty="0">
                <a:solidFill>
                  <a:srgbClr val="000000"/>
                </a:solidFill>
                <a:latin typeface="Times New Roman" panose="02020603050405020304" pitchFamily="18" charset="0"/>
                <a:cs typeface="Times New Roman" panose="02020603050405020304" pitchFamily="18" charset="0"/>
              </a:rPr>
              <a:t>Use graphics, visual aids, and forms whenever possible, because they simplify the message.</a:t>
            </a:r>
            <a:endParaRPr lang="en-US" altLang="zh-CN" sz="1600" b="0" dirty="0">
              <a:solidFill>
                <a:srgbClr val="000000"/>
              </a:solidFill>
            </a:endParaRPr>
          </a:p>
        </p:txBody>
      </p:sp>
      <p:cxnSp>
        <p:nvCxnSpPr>
          <p:cNvPr id="31758" name="AutoShape 13"/>
          <p:cNvCxnSpPr/>
          <p:nvPr/>
        </p:nvCxnSpPr>
        <p:spPr>
          <a:xfrm>
            <a:off x="2455863" y="1606550"/>
            <a:ext cx="46037" cy="4470400"/>
          </a:xfrm>
          <a:prstGeom prst="straightConnector1">
            <a:avLst/>
          </a:prstGeom>
          <a:ln w="9525" cap="rnd" cmpd="sng">
            <a:solidFill>
              <a:srgbClr val="000000"/>
            </a:solidFill>
            <a:prstDash val="sysDot"/>
            <a:headEnd type="none" w="med" len="med"/>
            <a:tailEnd type="none" w="med" len="med"/>
          </a:ln>
        </p:spPr>
      </p:cxnSp>
      <p:sp>
        <p:nvSpPr>
          <p:cNvPr id="31759" name="AutoShape 3"/>
          <p:cNvSpPr/>
          <p:nvPr/>
        </p:nvSpPr>
        <p:spPr>
          <a:xfrm>
            <a:off x="3481388" y="5494338"/>
            <a:ext cx="5411787" cy="1054100"/>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just">
              <a:spcBef>
                <a:spcPct val="0"/>
              </a:spcBef>
              <a:buSzTx/>
              <a:buNone/>
            </a:pPr>
            <a:r>
              <a:rPr lang="en-US" altLang="zh-CN" sz="1600" b="0" dirty="0">
                <a:solidFill>
                  <a:srgbClr val="000000"/>
                </a:solidFill>
                <a:latin typeface="Times New Roman" panose="02020603050405020304" pitchFamily="18" charset="0"/>
                <a:cs typeface="Times New Roman" panose="02020603050405020304" pitchFamily="18" charset="0"/>
              </a:rPr>
              <a:t>Develop your cultural sensitivity and bear it in mind that business writing not only involves grammatical and structural correctness, but also is related with the cultural appropriateness in receiver’s business environment.</a:t>
            </a:r>
            <a:endParaRPr lang="en-US" altLang="zh-CN" sz="1600" b="0" dirty="0">
              <a:solidFill>
                <a:srgbClr val="000000"/>
              </a:solidFill>
              <a:latin typeface="Times New Roman" panose="02020603050405020304" pitchFamily="18" charset="0"/>
              <a:ea typeface="Times New Roman" panose="02020603050405020304" pitchFamily="18" charset="0"/>
            </a:endParaRPr>
          </a:p>
        </p:txBody>
      </p:sp>
      <p:cxnSp>
        <p:nvCxnSpPr>
          <p:cNvPr id="31760" name="AutoShape 2"/>
          <p:cNvCxnSpPr/>
          <p:nvPr/>
        </p:nvCxnSpPr>
        <p:spPr>
          <a:xfrm flipV="1">
            <a:off x="2455863" y="3643313"/>
            <a:ext cx="965200" cy="47625"/>
          </a:xfrm>
          <a:prstGeom prst="straightConnector1">
            <a:avLst/>
          </a:prstGeom>
          <a:ln w="9525" cap="rnd" cmpd="sng">
            <a:solidFill>
              <a:srgbClr val="000000"/>
            </a:solidFill>
            <a:prstDash val="sysDot"/>
            <a:headEnd type="none" w="med" len="med"/>
            <a:tailEnd type="none" w="med" len="med"/>
          </a:ln>
        </p:spPr>
      </p:cxnSp>
      <p:cxnSp>
        <p:nvCxnSpPr>
          <p:cNvPr id="31761" name="AutoShape 1"/>
          <p:cNvCxnSpPr/>
          <p:nvPr/>
        </p:nvCxnSpPr>
        <p:spPr>
          <a:xfrm flipV="1">
            <a:off x="2506663" y="5132388"/>
            <a:ext cx="1003300" cy="46037"/>
          </a:xfrm>
          <a:prstGeom prst="straightConnector1">
            <a:avLst/>
          </a:prstGeom>
          <a:ln w="9525" cap="rnd" cmpd="sng">
            <a:solidFill>
              <a:srgbClr val="000000"/>
            </a:solidFill>
            <a:prstDash val="sysDot"/>
            <a:headEnd type="none" w="med" len="med"/>
            <a:tailEnd type="none" w="med" len="med"/>
          </a:ln>
        </p:spPr>
      </p:cxnSp>
      <p:sp>
        <p:nvSpPr>
          <p:cNvPr id="31762" name="Rectangle 16"/>
          <p:cNvSpPr/>
          <p:nvPr/>
        </p:nvSpPr>
        <p:spPr>
          <a:xfrm>
            <a:off x="0" y="0"/>
            <a:ext cx="9144000" cy="457200"/>
          </a:xfrm>
          <a:prstGeom prst="rect">
            <a:avLst/>
          </a:prstGeom>
          <a:noFill/>
          <a:ln w="9525">
            <a:noFill/>
          </a:ln>
          <a:effectLst>
            <a:prstShdw prst="shdw13" dist="53882" dir="13499999">
              <a:schemeClr val="bg2">
                <a:alpha val="50000"/>
              </a:schemeClr>
            </a:prstShdw>
          </a:effectLst>
        </p:spPr>
        <p:txBody>
          <a:bodyPr wrap="none" anchor="ctr" anchorCtr="0">
            <a:spAutoFit/>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266700">
              <a:spcBef>
                <a:spcPct val="0"/>
              </a:spcBef>
              <a:buSzTx/>
              <a:buNone/>
            </a:pPr>
            <a:r>
              <a:rPr lang="en-US" altLang="zh-CN" sz="1600" dirty="0">
                <a:solidFill>
                  <a:schemeClr val="tx1"/>
                </a:solidFill>
                <a:latin typeface="Times New Roman" panose="02020603050405020304" pitchFamily="18" charset="0"/>
                <a:cs typeface="Times New Roman" panose="02020603050405020304" pitchFamily="18" charset="0"/>
              </a:rPr>
              <a:t>                                      </a:t>
            </a:r>
            <a:endParaRPr lang="en-US" altLang="zh-CN" sz="1800" dirty="0">
              <a:solidFill>
                <a:schemeClr val="tx1"/>
              </a:solidFill>
            </a:endParaRPr>
          </a:p>
        </p:txBody>
      </p:sp>
      <p:sp>
        <p:nvSpPr>
          <p:cNvPr id="31763" name="Rectangle 17"/>
          <p:cNvSpPr/>
          <p:nvPr/>
        </p:nvSpPr>
        <p:spPr>
          <a:xfrm>
            <a:off x="0" y="771525"/>
            <a:ext cx="9144000" cy="457200"/>
          </a:xfrm>
          <a:prstGeom prst="rect">
            <a:avLst/>
          </a:prstGeom>
          <a:noFill/>
          <a:ln w="9525">
            <a:noFill/>
          </a:ln>
          <a:effectLst>
            <a:prstShdw prst="shdw13" dist="53882" dir="13499999">
              <a:schemeClr val="bg2">
                <a:alpha val="50000"/>
              </a:schemeClr>
            </a:prstShdw>
          </a:effectLst>
        </p:spPr>
        <p:txBody>
          <a:bodyPr wrap="none" anchor="ctr" anchorCtr="0">
            <a:spAutoFit/>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eaLnBrk="1" hangingPunct="1">
              <a:spcBef>
                <a:spcPct val="0"/>
              </a:spcBef>
              <a:buSzTx/>
              <a:buNone/>
            </a:pPr>
            <a:endParaRPr lang="zh-CN" altLang="en-US" sz="1800" dirty="0">
              <a:solidFill>
                <a:schemeClr val="tx1"/>
              </a:solidFill>
            </a:endParaRPr>
          </a:p>
        </p:txBody>
      </p:sp>
      <p:sp>
        <p:nvSpPr>
          <p:cNvPr id="31764" name="Rectangle 19"/>
          <p:cNvSpPr/>
          <p:nvPr/>
        </p:nvSpPr>
        <p:spPr>
          <a:xfrm>
            <a:off x="0" y="1228725"/>
            <a:ext cx="9144000" cy="457200"/>
          </a:xfrm>
          <a:prstGeom prst="rect">
            <a:avLst/>
          </a:prstGeom>
          <a:noFill/>
          <a:ln w="9525">
            <a:noFill/>
          </a:ln>
          <a:effectLst>
            <a:prstShdw prst="shdw13" dist="53882" dir="13499999">
              <a:schemeClr val="bg2">
                <a:alpha val="50000"/>
              </a:schemeClr>
            </a:prstShdw>
          </a:effectLst>
        </p:spPr>
        <p:txBody>
          <a:bodyPr wrap="none" anchor="ctr" anchorCtr="0">
            <a:spAutoFit/>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spcBef>
                <a:spcPct val="0"/>
              </a:spcBef>
              <a:buSzTx/>
              <a:buFont typeface="Arial" panose="020B0604020202020204" pitchFamily="34" charset="0"/>
              <a:buNone/>
            </a:pPr>
            <a:endParaRPr lang="en-US" altLang="zh-CN" sz="1800" dirty="0">
              <a:solidFill>
                <a:schemeClr val="tx1"/>
              </a:solidFill>
              <a:latin typeface="Times New Roman" panose="02020603050405020304" pitchFamily="18" charset="0"/>
              <a:cs typeface="Times New Roman" panose="02020603050405020304" pitchFamily="18" charset="0"/>
            </a:endParaRPr>
          </a:p>
          <a:p>
            <a:pPr marL="0" lvl="0" indent="0">
              <a:spcBef>
                <a:spcPct val="0"/>
              </a:spcBef>
              <a:buSzTx/>
              <a:buFont typeface="Arial" panose="020B0604020202020204" pitchFamily="34" charset="0"/>
              <a:buNone/>
            </a:pPr>
            <a:r>
              <a:rPr lang="en-US" altLang="zh-CN" sz="1800" dirty="0">
                <a:solidFill>
                  <a:schemeClr val="tx1"/>
                </a:solidFill>
                <a:latin typeface="Times New Roman" panose="02020603050405020304" pitchFamily="18" charset="0"/>
                <a:cs typeface="Times New Roman" panose="02020603050405020304" pitchFamily="18" charset="0"/>
              </a:rPr>
              <a:t>   </a:t>
            </a:r>
            <a:endParaRPr lang="en-US" altLang="zh-CN" sz="800" dirty="0">
              <a:solidFill>
                <a:schemeClr val="tx1"/>
              </a:solidFill>
            </a:endParaRPr>
          </a:p>
          <a:p>
            <a:pPr marL="0" lvl="0" indent="0">
              <a:spcBef>
                <a:spcPct val="0"/>
              </a:spcBef>
              <a:buSzTx/>
              <a:buFont typeface="Arial" panose="020B0604020202020204" pitchFamily="34" charset="0"/>
              <a:buNone/>
            </a:pPr>
            <a:endParaRPr lang="en-US" altLang="zh-CN" sz="1800" dirty="0">
              <a:solidFill>
                <a:schemeClr val="tx1"/>
              </a:solidFill>
            </a:endParaRPr>
          </a:p>
        </p:txBody>
      </p:sp>
    </p:spTree>
  </p:cSld>
  <p:clrMapOvr>
    <a:masterClrMapping/>
  </p:clrMapOvr>
  <p:transition>
    <p:sndAc>
      <p:stSnd>
        <p:snd r:embed="rId2" name="camera.wav"/>
      </p:stSnd>
    </p:sndAc>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标题 1"/>
          <p:cNvSpPr>
            <a:spLocks noGrp="1"/>
          </p:cNvSpPr>
          <p:nvPr>
            <p:ph type="title" idx="4294967295"/>
          </p:nvPr>
        </p:nvSpPr>
        <p:spPr>
          <a:xfrm>
            <a:off x="1120775" y="1031875"/>
            <a:ext cx="7820025" cy="776288"/>
          </a:xfrm>
        </p:spPr>
        <p:txBody>
          <a:bodyPr vert="horz" wrap="square" lIns="91440" tIns="45720" rIns="91440" bIns="45720" anchor="ctr" anchorCtr="0"/>
          <a:lstStyle/>
          <a:p>
            <a:r>
              <a:rPr lang="zh-CN" altLang="en-US" dirty="0">
                <a:solidFill>
                  <a:srgbClr val="282917"/>
                </a:solidFill>
                <a:latin typeface="Times New Roman" panose="02020603050405020304" pitchFamily="18" charset="0"/>
                <a:cs typeface="Times New Roman" panose="02020603050405020304" pitchFamily="18" charset="0"/>
              </a:rPr>
              <a:t>VI. </a:t>
            </a:r>
            <a:r>
              <a:rPr lang="zh-CN" altLang="en-US" u="sng" dirty="0">
                <a:solidFill>
                  <a:srgbClr val="282917"/>
                </a:solidFill>
                <a:latin typeface="Times New Roman" panose="02020603050405020304" pitchFamily="18" charset="0"/>
                <a:cs typeface="Times New Roman" panose="02020603050405020304" pitchFamily="18" charset="0"/>
              </a:rPr>
              <a:t>Practice</a:t>
            </a:r>
            <a:r>
              <a:rPr lang="zh-CN" altLang="en-US" dirty="0">
                <a:solidFill>
                  <a:srgbClr val="282917"/>
                </a:solidFill>
                <a:latin typeface="Times New Roman" panose="02020603050405020304" pitchFamily="18" charset="0"/>
                <a:cs typeface="Times New Roman" panose="02020603050405020304" pitchFamily="18" charset="0"/>
              </a:rPr>
              <a:t>                                    </a:t>
            </a:r>
            <a:br>
              <a:rPr lang="zh-CN" altLang="en-US" sz="2400" dirty="0">
                <a:solidFill>
                  <a:srgbClr val="282917"/>
                </a:solidFill>
                <a:latin typeface="Times New Roman" panose="02020603050405020304" pitchFamily="18" charset="0"/>
                <a:cs typeface="Times New Roman" panose="02020603050405020304" pitchFamily="18" charset="0"/>
              </a:rPr>
            </a:br>
            <a:r>
              <a:rPr lang="zh-CN" altLang="en-US" sz="2400" i="1" dirty="0">
                <a:solidFill>
                  <a:srgbClr val="282917"/>
                </a:solidFill>
                <a:latin typeface="Times New Roman" panose="02020603050405020304" pitchFamily="18" charset="0"/>
                <a:cs typeface="Times New Roman" panose="02020603050405020304" pitchFamily="18" charset="0"/>
              </a:rPr>
              <a:t>Task 4 </a:t>
            </a:r>
            <a:br>
              <a:rPr lang="zh-CN" altLang="en-US" sz="2400" i="1" dirty="0">
                <a:solidFill>
                  <a:srgbClr val="282917"/>
                </a:solidFill>
                <a:latin typeface="Times New Roman" panose="02020603050405020304" pitchFamily="18" charset="0"/>
                <a:cs typeface="Times New Roman" panose="02020603050405020304" pitchFamily="18" charset="0"/>
              </a:rPr>
            </a:br>
            <a:r>
              <a:rPr lang="zh-CN" altLang="en-US" sz="2400" dirty="0">
                <a:solidFill>
                  <a:srgbClr val="000000"/>
                </a:solidFill>
                <a:latin typeface="Times New Roman" panose="02020603050405020304" pitchFamily="18" charset="0"/>
                <a:cs typeface="Times New Roman" panose="02020603050405020304" pitchFamily="18" charset="0"/>
              </a:rPr>
              <a:t>Directions: Translate the following English sentences to Chinese and vice versa.</a:t>
            </a:r>
            <a:br>
              <a:rPr lang="zh-CN" altLang="en-US" sz="2400" dirty="0">
                <a:solidFill>
                  <a:srgbClr val="282917"/>
                </a:solidFill>
                <a:latin typeface="Times New Roman" panose="02020603050405020304" pitchFamily="18" charset="0"/>
                <a:cs typeface="Times New Roman" panose="02020603050405020304" pitchFamily="18" charset="0"/>
              </a:rPr>
            </a:br>
            <a:br>
              <a:rPr lang="zh-CN" altLang="en-US" sz="2400" dirty="0">
                <a:latin typeface="Times New Roman" panose="02020603050405020304" pitchFamily="18" charset="0"/>
                <a:cs typeface="Times New Roman" panose="02020603050405020304" pitchFamily="18" charset="0"/>
              </a:rPr>
            </a:br>
            <a:br>
              <a:rPr lang="zh-CN" altLang="en-US" sz="2400" dirty="0">
                <a:latin typeface="Times New Roman" panose="02020603050405020304" pitchFamily="18" charset="0"/>
                <a:cs typeface="Times New Roman" panose="02020603050405020304" pitchFamily="18" charset="0"/>
              </a:rPr>
            </a:br>
            <a:endParaRPr lang="zh-CN" altLang="en-US" sz="2400" dirty="0">
              <a:latin typeface="Times New Roman" panose="02020603050405020304" pitchFamily="18" charset="0"/>
              <a:ea typeface="Times New Roman" panose="02020603050405020304" pitchFamily="18" charset="0"/>
            </a:endParaRPr>
          </a:p>
        </p:txBody>
      </p:sp>
      <p:sp>
        <p:nvSpPr>
          <p:cNvPr id="32771" name="内容占位符 2"/>
          <p:cNvSpPr>
            <a:spLocks noGrp="1"/>
          </p:cNvSpPr>
          <p:nvPr>
            <p:ph idx="1"/>
          </p:nvPr>
        </p:nvSpPr>
        <p:spPr>
          <a:xfrm>
            <a:off x="1120775" y="2127250"/>
            <a:ext cx="7960995" cy="3223260"/>
          </a:xfrm>
        </p:spPr>
        <p:txBody>
          <a:bodyPr vert="horz" wrap="square" lIns="91440" tIns="45720" rIns="91440" bIns="45720" anchor="t" anchorCtr="0"/>
          <a:lstStyle/>
          <a:p>
            <a:pPr>
              <a:buNone/>
            </a:pPr>
            <a:r>
              <a:rPr lang="zh-CN" altLang="en-US" sz="2000" dirty="0">
                <a:solidFill>
                  <a:srgbClr val="282917"/>
                </a:solidFill>
                <a:latin typeface="Times New Roman" panose="02020603050405020304" pitchFamily="18" charset="0"/>
                <a:cs typeface="Times New Roman" panose="02020603050405020304" pitchFamily="18" charset="0"/>
              </a:rPr>
              <a:t> </a:t>
            </a:r>
            <a:r>
              <a:rPr lang="zh-CN" altLang="en-US" sz="2000" b="0" dirty="0">
                <a:solidFill>
                  <a:srgbClr val="000000"/>
                </a:solidFill>
                <a:latin typeface="Times New Roman" panose="02020603050405020304" pitchFamily="18" charset="0"/>
                <a:cs typeface="Times New Roman" panose="02020603050405020304" pitchFamily="18" charset="0"/>
              </a:rPr>
              <a:t>1. I </a:t>
            </a:r>
            <a:r>
              <a:rPr lang="zh-CN" altLang="en-US" sz="2000" b="0" u="sng" dirty="0">
                <a:solidFill>
                  <a:srgbClr val="000000"/>
                </a:solidFill>
                <a:latin typeface="Times New Roman" panose="02020603050405020304" pitchFamily="18" charset="0"/>
                <a:cs typeface="Times New Roman" panose="02020603050405020304" pitchFamily="18" charset="0"/>
              </a:rPr>
              <a:t>was really delighted to hear</a:t>
            </a:r>
            <a:r>
              <a:rPr lang="zh-CN" altLang="en-US" sz="2000" b="0" dirty="0">
                <a:solidFill>
                  <a:srgbClr val="000000"/>
                </a:solidFill>
                <a:latin typeface="Times New Roman" panose="02020603050405020304" pitchFamily="18" charset="0"/>
                <a:cs typeface="Times New Roman" panose="02020603050405020304" pitchFamily="18" charset="0"/>
              </a:rPr>
              <a:t> that you got that job in ABC company.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   （很高兴得知）</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 2. Please accept </a:t>
            </a:r>
            <a:r>
              <a:rPr lang="zh-CN" altLang="en-US" sz="2000" b="0" u="sng" dirty="0">
                <a:solidFill>
                  <a:srgbClr val="000000"/>
                </a:solidFill>
                <a:latin typeface="Times New Roman" panose="02020603050405020304" pitchFamily="18" charset="0"/>
                <a:cs typeface="Times New Roman" panose="02020603050405020304" pitchFamily="18" charset="0"/>
              </a:rPr>
              <a:t>our warmest congratulations</a:t>
            </a:r>
            <a:r>
              <a:rPr lang="zh-CN" altLang="en-US" sz="2000" b="0" dirty="0">
                <a:solidFill>
                  <a:srgbClr val="000000"/>
                </a:solidFill>
                <a:latin typeface="Times New Roman" panose="02020603050405020304" pitchFamily="18" charset="0"/>
                <a:cs typeface="Times New Roman" panose="02020603050405020304" pitchFamily="18" charset="0"/>
              </a:rPr>
              <a:t> on the opening of your branch office. (我们最热烈的祝贺)</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 3. I am sure that the future will </a:t>
            </a:r>
            <a:r>
              <a:rPr lang="zh-CN" altLang="en-US" sz="2000" b="0" u="sng" dirty="0">
                <a:solidFill>
                  <a:srgbClr val="000000"/>
                </a:solidFill>
                <a:latin typeface="Times New Roman" panose="02020603050405020304" pitchFamily="18" charset="0"/>
                <a:cs typeface="Times New Roman" panose="02020603050405020304" pitchFamily="18" charset="0"/>
              </a:rPr>
              <a:t>hold much more</a:t>
            </a:r>
            <a:r>
              <a:rPr lang="zh-CN" altLang="en-US" sz="2000" b="0" dirty="0">
                <a:solidFill>
                  <a:srgbClr val="000000"/>
                </a:solidFill>
                <a:latin typeface="Times New Roman" panose="02020603050405020304" pitchFamily="18" charset="0"/>
                <a:cs typeface="Times New Roman" panose="02020603050405020304" pitchFamily="18" charset="0"/>
              </a:rPr>
              <a:t> for you , and this is just the beginning. (大有作为)</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000000"/>
              </a:solidFill>
              <a:latin typeface="Times New Roman" panose="02020603050405020304" pitchFamily="18" charset="0"/>
              <a:ea typeface="Times New Roman" panose="02020603050405020304" pitchFamily="18" charset="0"/>
            </a:endParaRPr>
          </a:p>
        </p:txBody>
      </p:sp>
      <p:sp>
        <p:nvSpPr>
          <p:cNvPr id="34818" name="内容占位符 2"/>
          <p:cNvSpPr>
            <a:spLocks noGrp="1"/>
          </p:cNvSpPr>
          <p:nvPr/>
        </p:nvSpPr>
        <p:spPr>
          <a:xfrm>
            <a:off x="1182688" y="2809558"/>
            <a:ext cx="7961312" cy="5360987"/>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None/>
            </a:pPr>
            <a:r>
              <a:rPr lang="zh-CN" altLang="en-US" sz="2000" b="0" dirty="0">
                <a:latin typeface="Times New Roman" panose="02020603050405020304" pitchFamily="18" charset="0"/>
                <a:cs typeface="Times New Roman" panose="02020603050405020304" pitchFamily="18" charset="0"/>
              </a:rPr>
              <a:t>1. 很高兴得知你获得ABC公司那份工作。</a:t>
            </a:r>
            <a:endParaRPr lang="zh-CN" altLang="en-US" sz="2000" b="0" dirty="0">
              <a:latin typeface="Times New Roman" panose="02020603050405020304" pitchFamily="18" charset="0"/>
              <a:cs typeface="Times New Roman" panose="02020603050405020304" pitchFamily="18" charset="0"/>
            </a:endParaRPr>
          </a:p>
          <a:p>
            <a:pPr>
              <a:buNone/>
            </a:pPr>
            <a:endParaRPr lang="zh-CN" altLang="en-US" sz="2000" b="0" dirty="0">
              <a:latin typeface="Times New Roman" panose="02020603050405020304" pitchFamily="18" charset="0"/>
              <a:cs typeface="Times New Roman" panose="02020603050405020304" pitchFamily="18" charset="0"/>
            </a:endParaRPr>
          </a:p>
          <a:p>
            <a:pPr>
              <a:buNone/>
            </a:pPr>
            <a:endParaRPr lang="zh-CN" altLang="en-US" sz="2000" b="0" dirty="0">
              <a:latin typeface="Times New Roman" panose="02020603050405020304" pitchFamily="18" charset="0"/>
              <a:cs typeface="Times New Roman" panose="02020603050405020304" pitchFamily="18" charset="0"/>
            </a:endParaRPr>
          </a:p>
          <a:p>
            <a:pPr>
              <a:buNone/>
            </a:pPr>
            <a:r>
              <a:rPr lang="zh-CN" altLang="en-US" sz="2000" b="0" dirty="0">
                <a:latin typeface="Times New Roman" panose="02020603050405020304" pitchFamily="18" charset="0"/>
                <a:cs typeface="Times New Roman" panose="02020603050405020304" pitchFamily="18" charset="0"/>
              </a:rPr>
              <a:t>2. 贵公司新店开张，谨致以我们最热烈的祝贺。</a:t>
            </a:r>
            <a:endParaRPr lang="zh-CN" altLang="en-US" sz="2000" b="0" dirty="0">
              <a:latin typeface="Times New Roman" panose="02020603050405020304" pitchFamily="18" charset="0"/>
              <a:cs typeface="Times New Roman" panose="02020603050405020304" pitchFamily="18" charset="0"/>
            </a:endParaRPr>
          </a:p>
          <a:p>
            <a:pPr>
              <a:buNone/>
            </a:pPr>
            <a:endParaRPr lang="zh-CN" altLang="en-US" sz="2000" b="0" dirty="0">
              <a:latin typeface="Times New Roman" panose="02020603050405020304" pitchFamily="18" charset="0"/>
              <a:cs typeface="Times New Roman" panose="02020603050405020304" pitchFamily="18" charset="0"/>
            </a:endParaRPr>
          </a:p>
          <a:p>
            <a:pPr>
              <a:buNone/>
            </a:pPr>
            <a:endParaRPr lang="zh-CN" altLang="en-US" sz="2000" b="0" dirty="0">
              <a:latin typeface="Times New Roman" panose="02020603050405020304" pitchFamily="18" charset="0"/>
              <a:cs typeface="Times New Roman" panose="02020603050405020304" pitchFamily="18" charset="0"/>
            </a:endParaRPr>
          </a:p>
          <a:p>
            <a:pPr>
              <a:buNone/>
            </a:pPr>
            <a:r>
              <a:rPr lang="zh-CN" altLang="en-US" sz="2000" b="0" dirty="0">
                <a:latin typeface="Times New Roman" panose="02020603050405020304" pitchFamily="18" charset="0"/>
                <a:cs typeface="Times New Roman" panose="02020603050405020304" pitchFamily="18" charset="0"/>
              </a:rPr>
              <a:t>3. 我相信将来你一定大有作为，现在仅仅是个开始。</a:t>
            </a:r>
            <a:endParaRPr lang="zh-CN" altLang="en-US" sz="2000" b="0" dirty="0">
              <a:latin typeface="Times New Roman" panose="02020603050405020304" pitchFamily="18" charset="0"/>
              <a:cs typeface="Times New Roman" panose="02020603050405020304" pitchFamily="18" charset="0"/>
            </a:endParaRPr>
          </a:p>
          <a:p>
            <a:pPr>
              <a:buNone/>
            </a:pPr>
            <a:endParaRPr lang="zh-CN" altLang="en-US" sz="2000" dirty="0">
              <a:solidFill>
                <a:srgbClr val="000000"/>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4818">
                                            <p:txEl>
                                              <p:pRg st="0" end="0"/>
                                            </p:txEl>
                                          </p:spTgt>
                                        </p:tgtEl>
                                        <p:attrNameLst>
                                          <p:attrName>style.visibility</p:attrName>
                                        </p:attrNameLst>
                                      </p:cBhvr>
                                      <p:to>
                                        <p:strVal val="visible"/>
                                      </p:to>
                                    </p:set>
                                    <p:anim calcmode="lin" valueType="num">
                                      <p:cBhvr additive="base">
                                        <p:cTn id="7" dur="500" fill="hold"/>
                                        <p:tgtEl>
                                          <p:spTgt spid="3481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481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4818">
                                            <p:txEl>
                                              <p:pRg st="3" end="3"/>
                                            </p:txEl>
                                          </p:spTgt>
                                        </p:tgtEl>
                                        <p:attrNameLst>
                                          <p:attrName>style.visibility</p:attrName>
                                        </p:attrNameLst>
                                      </p:cBhvr>
                                      <p:to>
                                        <p:strVal val="visible"/>
                                      </p:to>
                                    </p:set>
                                    <p:anim calcmode="lin" valueType="num">
                                      <p:cBhvr additive="base">
                                        <p:cTn id="13" dur="500" fill="hold"/>
                                        <p:tgtEl>
                                          <p:spTgt spid="34818">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481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4818">
                                            <p:txEl>
                                              <p:pRg st="6" end="6"/>
                                            </p:txEl>
                                          </p:spTgt>
                                        </p:tgtEl>
                                        <p:attrNameLst>
                                          <p:attrName>style.visibility</p:attrName>
                                        </p:attrNameLst>
                                      </p:cBhvr>
                                      <p:to>
                                        <p:strVal val="visible"/>
                                      </p:to>
                                    </p:set>
                                    <p:anim calcmode="lin" valueType="num">
                                      <p:cBhvr additive="base">
                                        <p:cTn id="19" dur="500" fill="hold"/>
                                        <p:tgtEl>
                                          <p:spTgt spid="34818">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4818">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内容占位符 2"/>
          <p:cNvSpPr>
            <a:spLocks noGrp="1"/>
          </p:cNvSpPr>
          <p:nvPr/>
        </p:nvSpPr>
        <p:spPr>
          <a:xfrm>
            <a:off x="1030288" y="1917700"/>
            <a:ext cx="7961312" cy="460692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None/>
            </a:pPr>
            <a:r>
              <a:rPr lang="zh-CN" altLang="en-US" sz="2000" b="0" dirty="0">
                <a:solidFill>
                  <a:srgbClr val="000000"/>
                </a:solidFill>
                <a:latin typeface="Times New Roman" panose="02020603050405020304" pitchFamily="18" charset="0"/>
                <a:cs typeface="Times New Roman" panose="02020603050405020304" pitchFamily="18" charset="0"/>
              </a:rPr>
              <a:t> 4. Customers will be provided with the best service </a:t>
            </a:r>
            <a:r>
              <a:rPr lang="zh-CN" altLang="en-US" sz="2000" b="0" u="sng" dirty="0">
                <a:solidFill>
                  <a:srgbClr val="000000"/>
                </a:solidFill>
                <a:latin typeface="Times New Roman" panose="02020603050405020304" pitchFamily="18" charset="0"/>
                <a:cs typeface="Times New Roman" panose="02020603050405020304" pitchFamily="18" charset="0"/>
              </a:rPr>
              <a:t>owing to</a:t>
            </a:r>
            <a:r>
              <a:rPr lang="zh-CN" altLang="en-US" sz="2000" b="0" dirty="0">
                <a:solidFill>
                  <a:srgbClr val="000000"/>
                </a:solidFill>
                <a:latin typeface="Times New Roman" panose="02020603050405020304" pitchFamily="18" charset="0"/>
                <a:cs typeface="Times New Roman" panose="02020603050405020304" pitchFamily="18" charset="0"/>
              </a:rPr>
              <a:t> our long experience in the catering business. （凭借）</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 5. We hope you </a:t>
            </a:r>
            <a:r>
              <a:rPr lang="zh-CN" altLang="en-US" sz="2000" b="0" u="sng" dirty="0">
                <a:solidFill>
                  <a:srgbClr val="000000"/>
                </a:solidFill>
                <a:latin typeface="Times New Roman" panose="02020603050405020304" pitchFamily="18" charset="0"/>
                <a:cs typeface="Times New Roman" panose="02020603050405020304" pitchFamily="18" charset="0"/>
              </a:rPr>
              <a:t>are satisfied with</a:t>
            </a:r>
            <a:r>
              <a:rPr lang="zh-CN" altLang="en-US" sz="2000" b="0" dirty="0">
                <a:solidFill>
                  <a:srgbClr val="000000"/>
                </a:solidFill>
                <a:latin typeface="Times New Roman" panose="02020603050405020304" pitchFamily="18" charset="0"/>
                <a:cs typeface="Times New Roman" panose="02020603050405020304" pitchFamily="18" charset="0"/>
              </a:rPr>
              <a:t> our goods, and look forward to receiving your further orders.（对</a:t>
            </a:r>
            <a:r>
              <a:rPr lang="zh-CN" altLang="en-US" sz="2000" b="0" dirty="0">
                <a:solidFill>
                  <a:srgbClr val="000000"/>
                </a:solidFill>
                <a:latin typeface="Times New Roman" panose="02020603050405020304" pitchFamily="18" charset="0"/>
                <a:ea typeface="Times New Roman" panose="02020603050405020304" pitchFamily="18" charset="0"/>
              </a:rPr>
              <a:t>……</a:t>
            </a:r>
            <a:r>
              <a:rPr lang="zh-CN" altLang="en-US" sz="2000" b="0" dirty="0">
                <a:solidFill>
                  <a:srgbClr val="000000"/>
                </a:solidFill>
                <a:latin typeface="Times New Roman" panose="02020603050405020304" pitchFamily="18" charset="0"/>
                <a:cs typeface="Times New Roman" panose="02020603050405020304" pitchFamily="18" charset="0"/>
              </a:rPr>
              <a:t>满意）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sym typeface="+mn-ea"/>
              </a:rPr>
              <a:t>6. 我们期待与你们的</a:t>
            </a:r>
            <a:r>
              <a:rPr lang="zh-CN" altLang="en-US" sz="2000" b="0" u="sng" dirty="0">
                <a:solidFill>
                  <a:srgbClr val="000000"/>
                </a:solidFill>
                <a:latin typeface="Times New Roman" panose="02020603050405020304" pitchFamily="18" charset="0"/>
                <a:cs typeface="Times New Roman" panose="02020603050405020304" pitchFamily="18" charset="0"/>
                <a:sym typeface="+mn-ea"/>
              </a:rPr>
              <a:t>合作愉快而成功</a:t>
            </a:r>
            <a:r>
              <a:rPr lang="zh-CN" altLang="en-US" sz="2000" b="0" dirty="0">
                <a:solidFill>
                  <a:srgbClr val="000000"/>
                </a:solidFill>
                <a:latin typeface="Times New Roman" panose="02020603050405020304" pitchFamily="18" charset="0"/>
                <a:cs typeface="Times New Roman" panose="02020603050405020304" pitchFamily="18" charset="0"/>
                <a:sym typeface="+mn-ea"/>
              </a:rPr>
              <a:t>。(a happy and successful business relationship)</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dirty="0">
                <a:solidFill>
                  <a:srgbClr val="000000"/>
                </a:solidFill>
                <a:latin typeface="Times New Roman" panose="02020603050405020304" pitchFamily="18" charset="0"/>
                <a:cs typeface="Times New Roman" panose="02020603050405020304" pitchFamily="18" charset="0"/>
              </a:rPr>
              <a:t> </a:t>
            </a:r>
            <a:endParaRPr lang="zh-CN" altLang="en-US" sz="2000" b="0" dirty="0">
              <a:solidFill>
                <a:srgbClr val="000000"/>
              </a:solidFill>
              <a:latin typeface="Times New Roman" panose="02020603050405020304" pitchFamily="18" charset="0"/>
              <a:ea typeface="Times New Roman" panose="02020603050405020304" pitchFamily="18" charset="0"/>
            </a:endParaRPr>
          </a:p>
        </p:txBody>
      </p:sp>
      <p:sp>
        <p:nvSpPr>
          <p:cNvPr id="3" name="内容占位符 2"/>
          <p:cNvSpPr>
            <a:spLocks noGrp="1"/>
          </p:cNvSpPr>
          <p:nvPr/>
        </p:nvSpPr>
        <p:spPr>
          <a:xfrm>
            <a:off x="1030605" y="2599690"/>
            <a:ext cx="7960995" cy="3721100"/>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None/>
            </a:pPr>
            <a:r>
              <a:rPr lang="zh-CN" altLang="en-US" sz="2000" b="0" dirty="0">
                <a:latin typeface="Times New Roman" panose="02020603050405020304" pitchFamily="18" charset="0"/>
                <a:cs typeface="Times New Roman" panose="02020603050405020304" pitchFamily="18" charset="0"/>
              </a:rPr>
              <a:t>4. 凭借在饮食业的丰富经验，我们能为顾客提供最好的服务。</a:t>
            </a:r>
            <a:endParaRPr lang="zh-CN" altLang="en-US" sz="2000" b="0" dirty="0">
              <a:latin typeface="Times New Roman" panose="02020603050405020304" pitchFamily="18" charset="0"/>
              <a:cs typeface="Times New Roman" panose="02020603050405020304" pitchFamily="18" charset="0"/>
            </a:endParaRPr>
          </a:p>
          <a:p>
            <a:pPr>
              <a:buNone/>
            </a:pPr>
            <a:endParaRPr lang="zh-CN" altLang="en-US" sz="2000" b="0" dirty="0">
              <a:latin typeface="Times New Roman" panose="02020603050405020304" pitchFamily="18" charset="0"/>
              <a:cs typeface="Times New Roman" panose="02020603050405020304" pitchFamily="18" charset="0"/>
            </a:endParaRPr>
          </a:p>
          <a:p>
            <a:pPr>
              <a:buNone/>
            </a:pPr>
            <a:endParaRPr lang="zh-CN" altLang="en-US" sz="2000" b="0" dirty="0">
              <a:latin typeface="Times New Roman" panose="02020603050405020304" pitchFamily="18" charset="0"/>
              <a:cs typeface="Times New Roman" panose="02020603050405020304" pitchFamily="18" charset="0"/>
            </a:endParaRPr>
          </a:p>
          <a:p>
            <a:pPr>
              <a:buNone/>
            </a:pPr>
            <a:r>
              <a:rPr lang="zh-CN" altLang="en-US" sz="2000" b="0" dirty="0">
                <a:latin typeface="Times New Roman" panose="02020603050405020304" pitchFamily="18" charset="0"/>
                <a:cs typeface="Times New Roman" panose="02020603050405020304" pitchFamily="18" charset="0"/>
              </a:rPr>
              <a:t>5. 我们希望你们能对货物满意，并期待收到你们更多的订单。</a:t>
            </a:r>
            <a:endParaRPr lang="zh-CN" altLang="en-US" sz="2000" b="0" dirty="0">
              <a:latin typeface="Times New Roman" panose="02020603050405020304" pitchFamily="18" charset="0"/>
              <a:cs typeface="Times New Roman" panose="02020603050405020304" pitchFamily="18" charset="0"/>
            </a:endParaRPr>
          </a:p>
          <a:p>
            <a:pPr>
              <a:buNone/>
            </a:pPr>
            <a:endParaRPr lang="zh-CN" altLang="en-US" sz="2000" b="0" dirty="0">
              <a:latin typeface="Times New Roman" panose="02020603050405020304" pitchFamily="18" charset="0"/>
              <a:cs typeface="Times New Roman" panose="02020603050405020304" pitchFamily="18" charset="0"/>
            </a:endParaRPr>
          </a:p>
          <a:p>
            <a:pPr>
              <a:buNone/>
            </a:pPr>
            <a:endParaRPr lang="zh-CN" altLang="en-US" sz="2000" b="0" dirty="0">
              <a:latin typeface="Times New Roman" panose="02020603050405020304" pitchFamily="18" charset="0"/>
              <a:cs typeface="Times New Roman" panose="02020603050405020304" pitchFamily="18" charset="0"/>
            </a:endParaRPr>
          </a:p>
          <a:p>
            <a:pPr>
              <a:buNone/>
            </a:pPr>
            <a:r>
              <a:rPr lang="zh-CN" altLang="en-US" sz="2000" b="0" dirty="0">
                <a:latin typeface="Times New Roman" panose="02020603050405020304" pitchFamily="18" charset="0"/>
                <a:cs typeface="Times New Roman" panose="02020603050405020304" pitchFamily="18" charset="0"/>
              </a:rPr>
              <a:t>6. We look forward to a happy and successful working relationship with you.</a:t>
            </a:r>
            <a:endParaRPr lang="zh-CN" altLang="en-US" sz="2000" b="0" dirty="0">
              <a:latin typeface="Times New Roman" panose="02020603050405020304" pitchFamily="18" charset="0"/>
              <a:cs typeface="Times New Roman" panose="02020603050405020304" pitchFamily="18" charset="0"/>
            </a:endParaRPr>
          </a:p>
          <a:p>
            <a:pPr>
              <a:buNone/>
            </a:pPr>
            <a:endParaRPr lang="zh-CN" altLang="en-US" sz="2000" dirty="0">
              <a:solidFill>
                <a:srgbClr val="000000"/>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 calcmode="lin" valueType="num">
                                      <p:cBhvr additive="base">
                                        <p:cTn id="1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标题 1"/>
          <p:cNvSpPr>
            <a:spLocks noGrp="1"/>
          </p:cNvSpPr>
          <p:nvPr>
            <p:ph type="title" idx="4294967295"/>
          </p:nvPr>
        </p:nvSpPr>
        <p:spPr/>
        <p:txBody>
          <a:bodyPr vert="horz" wrap="square" lIns="91440" tIns="45720" rIns="91440" bIns="45720" anchor="ctr" anchorCtr="0"/>
          <a:lstStyle/>
          <a:p>
            <a:endParaRPr lang="zh-CN" altLang="en-US" dirty="0"/>
          </a:p>
        </p:txBody>
      </p:sp>
      <p:sp>
        <p:nvSpPr>
          <p:cNvPr id="33795" name="内容占位符 2"/>
          <p:cNvSpPr>
            <a:spLocks noGrp="1"/>
          </p:cNvSpPr>
          <p:nvPr>
            <p:ph idx="1"/>
          </p:nvPr>
        </p:nvSpPr>
        <p:spPr>
          <a:xfrm>
            <a:off x="1030288" y="1652588"/>
            <a:ext cx="7961312" cy="3008312"/>
          </a:xfrm>
        </p:spPr>
        <p:txBody>
          <a:bodyPr vert="horz" wrap="square" lIns="91440" tIns="45720" rIns="91440" bIns="45720" anchor="t" anchorCtr="0"/>
          <a:lstStyle/>
          <a:p>
            <a:pPr>
              <a:buNone/>
            </a:pPr>
            <a:r>
              <a:rPr lang="zh-CN" altLang="en-US" sz="2000" b="0" dirty="0">
                <a:solidFill>
                  <a:srgbClr val="000000"/>
                </a:solidFill>
                <a:latin typeface="Times New Roman" panose="02020603050405020304" pitchFamily="18" charset="0"/>
                <a:cs typeface="Times New Roman" panose="02020603050405020304" pitchFamily="18" charset="0"/>
              </a:rPr>
              <a:t> 7. 得知贵公司获得2012年市场</a:t>
            </a:r>
            <a:r>
              <a:rPr lang="zh-CN" altLang="en-US" sz="2000" b="0" u="sng" dirty="0">
                <a:solidFill>
                  <a:srgbClr val="000000"/>
                </a:solidFill>
                <a:latin typeface="Times New Roman" panose="02020603050405020304" pitchFamily="18" charset="0"/>
                <a:cs typeface="Times New Roman" panose="02020603050405020304" pitchFamily="18" charset="0"/>
              </a:rPr>
              <a:t>销售第一</a:t>
            </a:r>
            <a:r>
              <a:rPr lang="zh-CN" altLang="en-US" sz="2000" b="0" dirty="0">
                <a:solidFill>
                  <a:srgbClr val="000000"/>
                </a:solidFill>
                <a:latin typeface="Times New Roman" panose="02020603050405020304" pitchFamily="18" charset="0"/>
                <a:cs typeface="Times New Roman" panose="02020603050405020304" pitchFamily="18" charset="0"/>
              </a:rPr>
              <a:t>，真让人兴奋。（the first prize in sales）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 8. 非常感谢你们对此事的</a:t>
            </a:r>
            <a:r>
              <a:rPr lang="zh-CN" altLang="en-US" sz="2000" b="0" u="sng" dirty="0">
                <a:solidFill>
                  <a:srgbClr val="000000"/>
                </a:solidFill>
                <a:latin typeface="Times New Roman" panose="02020603050405020304" pitchFamily="18" charset="0"/>
                <a:cs typeface="Times New Roman" panose="02020603050405020304" pitchFamily="18" charset="0"/>
              </a:rPr>
              <a:t>及时处理</a:t>
            </a:r>
            <a:r>
              <a:rPr lang="zh-CN" altLang="en-US" sz="2000" b="0" dirty="0">
                <a:solidFill>
                  <a:srgbClr val="000000"/>
                </a:solidFill>
                <a:latin typeface="Times New Roman" panose="02020603050405020304" pitchFamily="18" charset="0"/>
                <a:cs typeface="Times New Roman" panose="02020603050405020304" pitchFamily="18" charset="0"/>
              </a:rPr>
              <a:t>。(immediate settlement)</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 9. 我们能为你们提供</a:t>
            </a:r>
            <a:r>
              <a:rPr lang="zh-CN" altLang="en-US" sz="2000" b="0" u="sng" dirty="0">
                <a:solidFill>
                  <a:srgbClr val="000000"/>
                </a:solidFill>
                <a:latin typeface="Times New Roman" panose="02020603050405020304" pitchFamily="18" charset="0"/>
                <a:cs typeface="Times New Roman" panose="02020603050405020304" pitchFamily="18" charset="0"/>
              </a:rPr>
              <a:t>最优惠价格</a:t>
            </a:r>
            <a:r>
              <a:rPr lang="zh-CN" altLang="en-US" sz="2000" b="0" dirty="0">
                <a:solidFill>
                  <a:srgbClr val="000000"/>
                </a:solidFill>
                <a:latin typeface="Times New Roman" panose="02020603050405020304" pitchFamily="18" charset="0"/>
                <a:cs typeface="Times New Roman" panose="02020603050405020304" pitchFamily="18" charset="0"/>
              </a:rPr>
              <a:t>。(the most favorable price)</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10. 我们一定保证</a:t>
            </a:r>
            <a:r>
              <a:rPr lang="zh-CN" altLang="en-US" sz="2000" b="0" u="sng" dirty="0">
                <a:solidFill>
                  <a:srgbClr val="000000"/>
                </a:solidFill>
                <a:latin typeface="Times New Roman" panose="02020603050405020304" pitchFamily="18" charset="0"/>
                <a:cs typeface="Times New Roman" panose="02020603050405020304" pitchFamily="18" charset="0"/>
              </a:rPr>
              <a:t>及时发货</a:t>
            </a:r>
            <a:r>
              <a:rPr lang="zh-CN" altLang="en-US" sz="2000" b="0" dirty="0">
                <a:solidFill>
                  <a:srgbClr val="000000"/>
                </a:solidFill>
                <a:latin typeface="Times New Roman" panose="02020603050405020304" pitchFamily="18" charset="0"/>
                <a:cs typeface="Times New Roman" panose="02020603050405020304" pitchFamily="18" charset="0"/>
              </a:rPr>
              <a:t>。(prompt delivery)</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sp>
        <p:nvSpPr>
          <p:cNvPr id="34818" name="内容占位符 2"/>
          <p:cNvSpPr>
            <a:spLocks noGrp="1"/>
          </p:cNvSpPr>
          <p:nvPr/>
        </p:nvSpPr>
        <p:spPr>
          <a:xfrm>
            <a:off x="1030605" y="2488565"/>
            <a:ext cx="7960995" cy="3448050"/>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None/>
            </a:pPr>
            <a:r>
              <a:rPr lang="zh-CN" altLang="en-US" sz="2000" b="0" dirty="0">
                <a:latin typeface="Times New Roman" panose="02020603050405020304" pitchFamily="18" charset="0"/>
                <a:cs typeface="Times New Roman" panose="02020603050405020304" pitchFamily="18" charset="0"/>
              </a:rPr>
              <a:t>7.  It is exciting to learn that your company has won the first prize in sales in 2012.</a:t>
            </a:r>
            <a:endParaRPr lang="zh-CN" altLang="en-US" sz="2000" b="0" dirty="0">
              <a:latin typeface="Times New Roman" panose="02020603050405020304" pitchFamily="18" charset="0"/>
              <a:cs typeface="Times New Roman" panose="02020603050405020304" pitchFamily="18" charset="0"/>
            </a:endParaRPr>
          </a:p>
          <a:p>
            <a:pPr>
              <a:buNone/>
            </a:pPr>
            <a:endParaRPr lang="zh-CN" altLang="en-US" sz="2000" b="0" dirty="0">
              <a:latin typeface="Times New Roman" panose="02020603050405020304" pitchFamily="18" charset="0"/>
              <a:cs typeface="Times New Roman" panose="02020603050405020304" pitchFamily="18" charset="0"/>
            </a:endParaRPr>
          </a:p>
          <a:p>
            <a:pPr>
              <a:buNone/>
            </a:pPr>
            <a:r>
              <a:rPr lang="zh-CN" altLang="en-US" sz="2000" b="0" dirty="0">
                <a:latin typeface="Times New Roman" panose="02020603050405020304" pitchFamily="18" charset="0"/>
                <a:cs typeface="Times New Roman" panose="02020603050405020304" pitchFamily="18" charset="0"/>
              </a:rPr>
              <a:t>8.  Thank you for your immediate/prompt settlement in this matter.</a:t>
            </a:r>
            <a:endParaRPr lang="zh-CN" altLang="en-US" sz="2000" b="0" dirty="0">
              <a:latin typeface="Times New Roman" panose="02020603050405020304" pitchFamily="18" charset="0"/>
              <a:cs typeface="Times New Roman" panose="02020603050405020304" pitchFamily="18" charset="0"/>
            </a:endParaRPr>
          </a:p>
          <a:p>
            <a:pPr>
              <a:buNone/>
            </a:pPr>
            <a:endParaRPr lang="zh-CN" altLang="en-US" sz="2000" b="0" dirty="0">
              <a:latin typeface="Times New Roman" panose="02020603050405020304" pitchFamily="18" charset="0"/>
              <a:cs typeface="Times New Roman" panose="02020603050405020304" pitchFamily="18" charset="0"/>
            </a:endParaRPr>
          </a:p>
          <a:p>
            <a:pPr>
              <a:buNone/>
            </a:pPr>
            <a:r>
              <a:rPr lang="zh-CN" altLang="en-US" sz="2000" b="0" dirty="0">
                <a:latin typeface="Times New Roman" panose="02020603050405020304" pitchFamily="18" charset="0"/>
                <a:cs typeface="Times New Roman" panose="02020603050405020304" pitchFamily="18" charset="0"/>
              </a:rPr>
              <a:t>9.  We can provide you with/offer you the most favorable price.</a:t>
            </a:r>
            <a:endParaRPr lang="zh-CN" altLang="en-US" sz="2000" b="0" dirty="0">
              <a:latin typeface="Times New Roman" panose="02020603050405020304" pitchFamily="18" charset="0"/>
              <a:cs typeface="Times New Roman" panose="02020603050405020304" pitchFamily="18" charset="0"/>
            </a:endParaRPr>
          </a:p>
          <a:p>
            <a:pPr>
              <a:buNone/>
            </a:pPr>
            <a:endParaRPr lang="zh-CN" altLang="en-US" sz="2000" b="0" dirty="0">
              <a:latin typeface="Times New Roman" panose="02020603050405020304" pitchFamily="18" charset="0"/>
              <a:cs typeface="Times New Roman" panose="02020603050405020304" pitchFamily="18" charset="0"/>
            </a:endParaRPr>
          </a:p>
          <a:p>
            <a:pPr>
              <a:buNone/>
            </a:pPr>
            <a:r>
              <a:rPr lang="zh-CN" altLang="en-US" sz="2000" b="0" dirty="0">
                <a:latin typeface="Times New Roman" panose="02020603050405020304" pitchFamily="18" charset="0"/>
                <a:cs typeface="Times New Roman" panose="02020603050405020304" pitchFamily="18" charset="0"/>
              </a:rPr>
              <a:t>10. We will guarantee prompt delivery.</a:t>
            </a:r>
            <a:endParaRPr lang="zh-CN" altLang="en-US" sz="2000" b="0" dirty="0">
              <a:latin typeface="Times New Roman" panose="02020603050405020304" pitchFamily="18" charset="0"/>
              <a:cs typeface="Times New Roman" panose="02020603050405020304" pitchFamily="18" charset="0"/>
            </a:endParaRPr>
          </a:p>
          <a:p>
            <a:pPr>
              <a:buNone/>
            </a:pPr>
            <a:endParaRPr lang="zh-CN" altLang="en-US" sz="2000" dirty="0">
              <a:solidFill>
                <a:srgbClr val="000000"/>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4818">
                                            <p:txEl>
                                              <p:pRg st="0" end="0"/>
                                            </p:txEl>
                                          </p:spTgt>
                                        </p:tgtEl>
                                        <p:attrNameLst>
                                          <p:attrName>style.visibility</p:attrName>
                                        </p:attrNameLst>
                                      </p:cBhvr>
                                      <p:to>
                                        <p:strVal val="visible"/>
                                      </p:to>
                                    </p:set>
                                    <p:anim calcmode="lin" valueType="num">
                                      <p:cBhvr additive="base">
                                        <p:cTn id="7" dur="500" fill="hold"/>
                                        <p:tgtEl>
                                          <p:spTgt spid="3481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481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4818">
                                            <p:txEl>
                                              <p:pRg st="2" end="2"/>
                                            </p:txEl>
                                          </p:spTgt>
                                        </p:tgtEl>
                                        <p:attrNameLst>
                                          <p:attrName>style.visibility</p:attrName>
                                        </p:attrNameLst>
                                      </p:cBhvr>
                                      <p:to>
                                        <p:strVal val="visible"/>
                                      </p:to>
                                    </p:set>
                                    <p:anim calcmode="lin" valueType="num">
                                      <p:cBhvr additive="base">
                                        <p:cTn id="13" dur="500" fill="hold"/>
                                        <p:tgtEl>
                                          <p:spTgt spid="34818">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481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4818">
                                            <p:txEl>
                                              <p:pRg st="4" end="4"/>
                                            </p:txEl>
                                          </p:spTgt>
                                        </p:tgtEl>
                                        <p:attrNameLst>
                                          <p:attrName>style.visibility</p:attrName>
                                        </p:attrNameLst>
                                      </p:cBhvr>
                                      <p:to>
                                        <p:strVal val="visible"/>
                                      </p:to>
                                    </p:set>
                                    <p:anim calcmode="lin" valueType="num">
                                      <p:cBhvr additive="base">
                                        <p:cTn id="19" dur="500" fill="hold"/>
                                        <p:tgtEl>
                                          <p:spTgt spid="34818">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4818">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4818">
                                            <p:txEl>
                                              <p:pRg st="6" end="6"/>
                                            </p:txEl>
                                          </p:spTgt>
                                        </p:tgtEl>
                                        <p:attrNameLst>
                                          <p:attrName>style.visibility</p:attrName>
                                        </p:attrNameLst>
                                      </p:cBhvr>
                                      <p:to>
                                        <p:strVal val="visible"/>
                                      </p:to>
                                    </p:set>
                                    <p:anim calcmode="lin" valueType="num">
                                      <p:cBhvr additive="base">
                                        <p:cTn id="25" dur="500" fill="hold"/>
                                        <p:tgtEl>
                                          <p:spTgt spid="34818">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4818">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标题 1"/>
          <p:cNvSpPr>
            <a:spLocks noGrp="1"/>
          </p:cNvSpPr>
          <p:nvPr>
            <p:ph type="title" idx="4294967295"/>
          </p:nvPr>
        </p:nvSpPr>
        <p:spPr>
          <a:xfrm>
            <a:off x="1090613" y="669925"/>
            <a:ext cx="8053387" cy="1011238"/>
          </a:xfrm>
        </p:spPr>
        <p:txBody>
          <a:bodyPr vert="horz" wrap="square" lIns="91440" tIns="45720" rIns="91440" bIns="45720" anchor="ctr" anchorCtr="0"/>
          <a:lstStyle/>
          <a:p>
            <a:r>
              <a:rPr lang="zh-CN" altLang="en-US" sz="2400" i="1" dirty="0">
                <a:solidFill>
                  <a:srgbClr val="282917"/>
                </a:solidFill>
                <a:latin typeface="Times New Roman" panose="02020603050405020304" pitchFamily="18" charset="0"/>
                <a:cs typeface="Times New Roman" panose="02020603050405020304" pitchFamily="18" charset="0"/>
              </a:rPr>
              <a:t>Task 5</a:t>
            </a:r>
            <a:br>
              <a:rPr lang="zh-CN" altLang="en-US" sz="2400" dirty="0">
                <a:solidFill>
                  <a:srgbClr val="282917"/>
                </a:solidFill>
                <a:latin typeface="Times New Roman" panose="02020603050405020304" pitchFamily="18" charset="0"/>
                <a:cs typeface="Times New Roman" panose="02020603050405020304" pitchFamily="18" charset="0"/>
              </a:rPr>
            </a:br>
            <a:r>
              <a:rPr lang="zh-CN" altLang="en-US" sz="2400" dirty="0">
                <a:solidFill>
                  <a:srgbClr val="282917"/>
                </a:solidFill>
                <a:latin typeface="Times New Roman" panose="02020603050405020304" pitchFamily="18" charset="0"/>
                <a:cs typeface="Times New Roman" panose="02020603050405020304" pitchFamily="18" charset="0"/>
              </a:rPr>
              <a:t>Directions: Read the following  letter and fill in the blanks with the right expressions according to the Chinese.</a:t>
            </a:r>
            <a:br>
              <a:rPr lang="zh-CN" altLang="en-US" sz="2400" dirty="0">
                <a:latin typeface="Times New Roman" panose="02020603050405020304" pitchFamily="18" charset="0"/>
                <a:cs typeface="Times New Roman" panose="02020603050405020304" pitchFamily="18" charset="0"/>
              </a:rPr>
            </a:br>
            <a:r>
              <a:rPr lang="zh-CN" altLang="en-US" sz="2400" dirty="0">
                <a:latin typeface="Times New Roman" panose="02020603050405020304" pitchFamily="18" charset="0"/>
                <a:cs typeface="Times New Roman" panose="02020603050405020304" pitchFamily="18" charset="0"/>
              </a:rPr>
              <a:t> </a:t>
            </a:r>
            <a:br>
              <a:rPr lang="zh-CN" altLang="en-US" sz="2400" dirty="0"/>
            </a:br>
            <a:endParaRPr lang="zh-CN" altLang="en-US" sz="2400" dirty="0">
              <a:solidFill>
                <a:srgbClr val="282917"/>
              </a:solidFill>
              <a:latin typeface="Times New Roman" panose="02020603050405020304" pitchFamily="18" charset="0"/>
              <a:ea typeface="Times New Roman" panose="02020603050405020304" pitchFamily="18" charset="0"/>
            </a:endParaRPr>
          </a:p>
        </p:txBody>
      </p:sp>
      <p:sp>
        <p:nvSpPr>
          <p:cNvPr id="35843" name="内容占位符 2"/>
          <p:cNvSpPr>
            <a:spLocks noGrp="1"/>
          </p:cNvSpPr>
          <p:nvPr>
            <p:ph idx="1"/>
          </p:nvPr>
        </p:nvSpPr>
        <p:spPr>
          <a:xfrm>
            <a:off x="1182688" y="1474788"/>
            <a:ext cx="7961312" cy="5383212"/>
          </a:xfrm>
        </p:spPr>
        <p:txBody>
          <a:bodyPr vert="horz" wrap="square" lIns="91440" tIns="45720" rIns="91440" bIns="45720" anchor="t" anchorCtr="0"/>
          <a:lstStyle/>
          <a:p>
            <a:pPr>
              <a:buNone/>
            </a:pPr>
            <a:r>
              <a:rPr lang="zh-CN" altLang="en-US" sz="2000" dirty="0">
                <a:solidFill>
                  <a:srgbClr val="000000"/>
                </a:solidFill>
                <a:latin typeface="Times New Roman" panose="02020603050405020304" pitchFamily="18" charset="0"/>
                <a:cs typeface="Times New Roman" panose="02020603050405020304" pitchFamily="18" charset="0"/>
              </a:rPr>
              <a:t>Dear Sir or Madam,</a:t>
            </a:r>
            <a:endParaRPr lang="zh-CN" altLang="en-US" sz="2000" dirty="0">
              <a:solidFill>
                <a:srgbClr val="000000"/>
              </a:solidFill>
              <a:latin typeface="Times New Roman" panose="02020603050405020304" pitchFamily="18" charset="0"/>
              <a:cs typeface="Times New Roman" panose="02020603050405020304" pitchFamily="18" charset="0"/>
            </a:endParaRPr>
          </a:p>
          <a:p>
            <a:pPr>
              <a:buNone/>
            </a:pPr>
            <a:endParaRPr lang="zh-CN" altLang="en-US" sz="200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I am writing to </a:t>
            </a:r>
            <a:r>
              <a:rPr lang="zh-CN" altLang="en-US" sz="2000" b="0" u="sng" dirty="0">
                <a:solidFill>
                  <a:srgbClr val="000000"/>
                </a:solidFill>
                <a:latin typeface="Times New Roman" panose="02020603050405020304" pitchFamily="18" charset="0"/>
                <a:cs typeface="Times New Roman" panose="02020603050405020304" pitchFamily="18" charset="0"/>
              </a:rPr>
              <a:t>     1     </a:t>
            </a:r>
            <a:r>
              <a:rPr lang="zh-CN" altLang="en-US" sz="2000" b="0" dirty="0">
                <a:solidFill>
                  <a:srgbClr val="000000"/>
                </a:solidFill>
                <a:latin typeface="Times New Roman" panose="02020603050405020304" pitchFamily="18" charset="0"/>
                <a:cs typeface="Times New Roman" panose="02020603050405020304" pitchFamily="18" charset="0"/>
              </a:rPr>
              <a:t>（咨询） whether your company could offer a</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course on Business Promotion for our managers.</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I saw your </a:t>
            </a:r>
            <a:r>
              <a:rPr lang="zh-CN" altLang="en-US" sz="2000" b="0" u="sng" dirty="0">
                <a:solidFill>
                  <a:srgbClr val="000000"/>
                </a:solidFill>
                <a:latin typeface="Times New Roman" panose="02020603050405020304" pitchFamily="18" charset="0"/>
                <a:cs typeface="Times New Roman" panose="02020603050405020304" pitchFamily="18" charset="0"/>
              </a:rPr>
              <a:t>     2     </a:t>
            </a:r>
            <a:r>
              <a:rPr lang="zh-CN" altLang="en-US" sz="2000" b="0" dirty="0">
                <a:solidFill>
                  <a:srgbClr val="000000"/>
                </a:solidFill>
                <a:latin typeface="Times New Roman" panose="02020603050405020304" pitchFamily="18" charset="0"/>
                <a:cs typeface="Times New Roman" panose="02020603050405020304" pitchFamily="18" charset="0"/>
              </a:rPr>
              <a:t>（广告） in the South Morning Daily on Saturday,</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October 7, 2016, and the Business Promotion Training Course (Ref.:</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QC 101) mentioned in the advertisement might be suitable for us.    </a:t>
            </a:r>
            <a:r>
              <a:rPr lang="zh-CN" altLang="en-US" sz="2000" b="0" u="sng" dirty="0">
                <a:solidFill>
                  <a:srgbClr val="000000"/>
                </a:solidFill>
                <a:latin typeface="Times New Roman" panose="02020603050405020304" pitchFamily="18" charset="0"/>
                <a:cs typeface="Times New Roman" panose="02020603050405020304" pitchFamily="18" charset="0"/>
              </a:rPr>
              <a:t>  3</a:t>
            </a:r>
            <a:r>
              <a:rPr lang="zh-CN" altLang="en-US" sz="2000" b="0" dirty="0">
                <a:solidFill>
                  <a:srgbClr val="000000"/>
                </a:solidFill>
                <a:latin typeface="Times New Roman" panose="02020603050405020304" pitchFamily="18" charset="0"/>
                <a:cs typeface="Times New Roman" panose="02020603050405020304" pitchFamily="18" charset="0"/>
              </a:rPr>
              <a:t>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（我想知道） if it is  </a:t>
            </a:r>
            <a:r>
              <a:rPr lang="zh-CN" altLang="en-US" sz="2000" b="0" u="sng" dirty="0">
                <a:solidFill>
                  <a:srgbClr val="000000"/>
                </a:solidFill>
                <a:latin typeface="Times New Roman" panose="02020603050405020304" pitchFamily="18" charset="0"/>
                <a:cs typeface="Times New Roman" panose="02020603050405020304" pitchFamily="18" charset="0"/>
              </a:rPr>
              <a:t>    4     </a:t>
            </a:r>
            <a:r>
              <a:rPr lang="zh-CN" altLang="en-US" sz="2000" b="0" dirty="0">
                <a:solidFill>
                  <a:srgbClr val="000000"/>
                </a:solidFill>
                <a:latin typeface="Times New Roman" panose="02020603050405020304" pitchFamily="18" charset="0"/>
                <a:cs typeface="Times New Roman" panose="02020603050405020304" pitchFamily="18" charset="0"/>
              </a:rPr>
              <a:t>（可能的）for you to offer a 3-month</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training course starting before or, at the latest, on Monday, November</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5, 2016, for a group of 20. Could you send us some  </a:t>
            </a:r>
            <a:r>
              <a:rPr lang="zh-CN" altLang="en-US" sz="2000" b="0" u="sng" dirty="0">
                <a:solidFill>
                  <a:srgbClr val="000000"/>
                </a:solidFill>
                <a:latin typeface="Times New Roman" panose="02020603050405020304" pitchFamily="18" charset="0"/>
                <a:cs typeface="Times New Roman" panose="02020603050405020304" pitchFamily="18" charset="0"/>
              </a:rPr>
              <a:t>    5     </a:t>
            </a:r>
            <a:r>
              <a:rPr lang="zh-CN" altLang="en-US" sz="2000" b="0" dirty="0">
                <a:solidFill>
                  <a:srgbClr val="000000"/>
                </a:solidFill>
                <a:latin typeface="Times New Roman" panose="02020603050405020304" pitchFamily="18" charset="0"/>
                <a:cs typeface="Times New Roman" panose="02020603050405020304" pitchFamily="18" charset="0"/>
              </a:rPr>
              <a:t>（资料）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about the teaching staff and the possible schedule for this course?</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endParaRPr lang="zh-CN" altLang="en-US" sz="2000" dirty="0">
              <a:solidFill>
                <a:srgbClr val="282917"/>
              </a:solidFill>
              <a:latin typeface="Times New Roman" panose="02020603050405020304" pitchFamily="18" charset="0"/>
              <a:ea typeface="Times New Roman" panose="02020603050405020304" pitchFamily="18" charset="0"/>
            </a:endParaRPr>
          </a:p>
        </p:txBody>
      </p:sp>
      <p:sp>
        <p:nvSpPr>
          <p:cNvPr id="36867" name="内容占位符 2"/>
          <p:cNvSpPr>
            <a:spLocks noGrp="1"/>
          </p:cNvSpPr>
          <p:nvPr/>
        </p:nvSpPr>
        <p:spPr>
          <a:xfrm>
            <a:off x="2684145" y="1765300"/>
            <a:ext cx="1226185" cy="61658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None/>
            </a:pPr>
            <a:r>
              <a:rPr lang="en-US" altLang="zh-CN" sz="2000" b="0" dirty="0">
                <a:latin typeface="Times New Roman" panose="02020603050405020304" pitchFamily="18" charset="0"/>
                <a:cs typeface="Times New Roman" panose="02020603050405020304" pitchFamily="18" charset="0"/>
              </a:rPr>
              <a:t>1. </a:t>
            </a:r>
            <a:r>
              <a:rPr lang="zh-CN" altLang="en-US" sz="2000" b="0" dirty="0">
                <a:latin typeface="Times New Roman" panose="02020603050405020304" pitchFamily="18" charset="0"/>
                <a:cs typeface="Times New Roman" panose="02020603050405020304" pitchFamily="18" charset="0"/>
              </a:rPr>
              <a:t>enquire   </a:t>
            </a:r>
            <a:endParaRPr lang="zh-CN" altLang="en-US" sz="2000" b="0" dirty="0">
              <a:latin typeface="Times New Roman" panose="02020603050405020304" pitchFamily="18" charset="0"/>
              <a:cs typeface="Times New Roman" panose="02020603050405020304" pitchFamily="18" charset="0"/>
            </a:endParaRPr>
          </a:p>
          <a:p>
            <a:pPr algn="just">
              <a:buNone/>
            </a:pP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sp>
        <p:nvSpPr>
          <p:cNvPr id="2" name="文本框 1"/>
          <p:cNvSpPr txBox="1"/>
          <p:nvPr/>
        </p:nvSpPr>
        <p:spPr>
          <a:xfrm>
            <a:off x="2242820" y="2962275"/>
            <a:ext cx="1989455" cy="398780"/>
          </a:xfrm>
          <a:prstGeom prst="rect">
            <a:avLst/>
          </a:prstGeom>
          <a:noFill/>
        </p:spPr>
        <p:txBody>
          <a:bodyPr wrap="none" rtlCol="0" anchor="t">
            <a:spAutoFit/>
          </a:bodyPr>
          <a:lstStyle/>
          <a:p>
            <a:r>
              <a:rPr lang="en-US" altLang="zh-CN" sz="2000" b="0" dirty="0">
                <a:solidFill>
                  <a:schemeClr val="accent1"/>
                </a:solidFill>
                <a:latin typeface="Times New Roman" panose="02020603050405020304" pitchFamily="18" charset="0"/>
                <a:ea typeface="+mn-ea"/>
                <a:cs typeface="Times New Roman" panose="02020603050405020304" pitchFamily="18" charset="0"/>
                <a:sym typeface="+mn-ea"/>
              </a:rPr>
              <a:t>2. </a:t>
            </a:r>
            <a:r>
              <a:rPr lang="zh-CN" altLang="en-US" sz="2000" b="0" dirty="0">
                <a:solidFill>
                  <a:schemeClr val="accent1"/>
                </a:solidFill>
                <a:latin typeface="Times New Roman" panose="02020603050405020304" pitchFamily="18" charset="0"/>
                <a:ea typeface="+mn-ea"/>
                <a:cs typeface="Times New Roman" panose="02020603050405020304" pitchFamily="18" charset="0"/>
                <a:sym typeface="+mn-ea"/>
              </a:rPr>
              <a:t>advertisement  </a:t>
            </a:r>
            <a:endParaRPr lang="zh-CN" altLang="en-US"/>
          </a:p>
        </p:txBody>
      </p:sp>
      <p:sp>
        <p:nvSpPr>
          <p:cNvPr id="3" name="文本框 2"/>
          <p:cNvSpPr txBox="1"/>
          <p:nvPr/>
        </p:nvSpPr>
        <p:spPr>
          <a:xfrm>
            <a:off x="5771301" y="2962275"/>
            <a:ext cx="2680335" cy="398780"/>
          </a:xfrm>
          <a:prstGeom prst="rect">
            <a:avLst/>
          </a:prstGeom>
          <a:noFill/>
        </p:spPr>
        <p:txBody>
          <a:bodyPr wrap="none" rtlCol="0" anchor="t">
            <a:spAutoFit/>
          </a:bodyPr>
          <a:lstStyle/>
          <a:p>
            <a:pPr algn="just">
              <a:buFont typeface="Wingdings" panose="05000000000000000000" pitchFamily="2" charset="2"/>
            </a:pPr>
            <a:r>
              <a:rPr lang="en-US" altLang="zh-CN" sz="2000" b="0" dirty="0">
                <a:solidFill>
                  <a:schemeClr val="accent1"/>
                </a:solidFill>
                <a:latin typeface="Times New Roman" panose="02020603050405020304" pitchFamily="18" charset="0"/>
                <a:ea typeface="+mn-ea"/>
                <a:cs typeface="Times New Roman" panose="02020603050405020304" pitchFamily="18" charset="0"/>
                <a:sym typeface="+mn-ea"/>
              </a:rPr>
              <a:t>3. I would like to know  </a:t>
            </a:r>
            <a:endParaRPr lang="zh-CN" altLang="en-US" dirty="0"/>
          </a:p>
        </p:txBody>
      </p:sp>
      <p:sp>
        <p:nvSpPr>
          <p:cNvPr id="4" name="文本框 3"/>
          <p:cNvSpPr txBox="1"/>
          <p:nvPr/>
        </p:nvSpPr>
        <p:spPr>
          <a:xfrm>
            <a:off x="3308104" y="4235470"/>
            <a:ext cx="1397000" cy="398780"/>
          </a:xfrm>
          <a:prstGeom prst="rect">
            <a:avLst/>
          </a:prstGeom>
          <a:noFill/>
        </p:spPr>
        <p:txBody>
          <a:bodyPr wrap="none" rtlCol="0" anchor="t">
            <a:spAutoFit/>
          </a:bodyPr>
          <a:lstStyle/>
          <a:p>
            <a:pPr algn="just">
              <a:buFont typeface="Wingdings" panose="05000000000000000000" pitchFamily="2" charset="2"/>
            </a:pPr>
            <a:r>
              <a:rPr lang="en-US" altLang="zh-CN" sz="2000" b="0" dirty="0">
                <a:solidFill>
                  <a:schemeClr val="accent1"/>
                </a:solidFill>
                <a:latin typeface="Times New Roman" panose="02020603050405020304" pitchFamily="18" charset="0"/>
                <a:ea typeface="+mn-ea"/>
                <a:cs typeface="Times New Roman" panose="02020603050405020304" pitchFamily="18" charset="0"/>
              </a:rPr>
              <a:t>4.</a:t>
            </a:r>
            <a:r>
              <a:rPr lang="en-US" altLang="zh-CN" sz="2000" b="0" dirty="0">
                <a:solidFill>
                  <a:schemeClr val="accent1"/>
                </a:solidFill>
                <a:latin typeface="Times New Roman" panose="02020603050405020304" pitchFamily="18" charset="0"/>
                <a:ea typeface="+mn-ea"/>
                <a:cs typeface="Times New Roman" panose="02020603050405020304" pitchFamily="18" charset="0"/>
                <a:sym typeface="+mn-ea"/>
              </a:rPr>
              <a:t> possible  </a:t>
            </a:r>
            <a:endParaRPr lang="zh-CN" altLang="en-US" dirty="0"/>
          </a:p>
        </p:txBody>
      </p:sp>
      <p:sp>
        <p:nvSpPr>
          <p:cNvPr id="5" name="文本框 4"/>
          <p:cNvSpPr txBox="1"/>
          <p:nvPr/>
        </p:nvSpPr>
        <p:spPr>
          <a:xfrm>
            <a:off x="6374130" y="5931535"/>
            <a:ext cx="1762760" cy="398780"/>
          </a:xfrm>
          <a:prstGeom prst="rect">
            <a:avLst/>
          </a:prstGeom>
          <a:noFill/>
        </p:spPr>
        <p:txBody>
          <a:bodyPr wrap="none" rtlCol="0" anchor="t">
            <a:spAutoFit/>
          </a:bodyPr>
          <a:lstStyle/>
          <a:p>
            <a:r>
              <a:rPr lang="en-US" altLang="zh-CN" sz="2000" b="0" dirty="0">
                <a:solidFill>
                  <a:schemeClr val="accent1"/>
                </a:solidFill>
                <a:latin typeface="Times New Roman" panose="02020603050405020304" pitchFamily="18" charset="0"/>
                <a:ea typeface="+mn-ea"/>
                <a:cs typeface="Times New Roman" panose="02020603050405020304" pitchFamily="18" charset="0"/>
              </a:rPr>
              <a:t>5.</a:t>
            </a:r>
            <a:r>
              <a:rPr lang="en-US" altLang="zh-CN" sz="2000" b="0" dirty="0">
                <a:solidFill>
                  <a:schemeClr val="accent1"/>
                </a:solidFill>
                <a:latin typeface="Times New Roman" panose="02020603050405020304" pitchFamily="18" charset="0"/>
                <a:ea typeface="+mn-ea"/>
                <a:cs typeface="Times New Roman" panose="02020603050405020304" pitchFamily="18" charset="0"/>
                <a:sym typeface="+mn-ea"/>
              </a:rPr>
              <a:t> information  </a:t>
            </a:r>
            <a:endParaRPr lang="zh-CN" altLang="en-US" dirty="0"/>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6867">
                                            <p:txEl>
                                              <p:pRg st="0" end="0"/>
                                            </p:txEl>
                                          </p:spTgt>
                                        </p:tgtEl>
                                        <p:attrNameLst>
                                          <p:attrName>style.visibility</p:attrName>
                                        </p:attrNameLst>
                                      </p:cBhvr>
                                      <p:to>
                                        <p:strVal val="visible"/>
                                      </p:to>
                                    </p:set>
                                    <p:anim calcmode="lin" valueType="num">
                                      <p:cBhvr additive="base">
                                        <p:cTn id="7" dur="500" fill="hold"/>
                                        <p:tgtEl>
                                          <p:spTgt spid="3686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686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内容占位符 2"/>
          <p:cNvSpPr>
            <a:spLocks noGrp="1"/>
          </p:cNvSpPr>
          <p:nvPr>
            <p:ph idx="1"/>
          </p:nvPr>
        </p:nvSpPr>
        <p:spPr>
          <a:xfrm>
            <a:off x="1031875" y="1074738"/>
            <a:ext cx="7581900" cy="5360987"/>
          </a:xfrm>
        </p:spPr>
        <p:txBody>
          <a:bodyPr vert="horz" wrap="square" lIns="91440" tIns="45720" rIns="91440" bIns="45720" anchor="t" anchorCtr="0"/>
          <a:lstStyle/>
          <a:p>
            <a:pPr>
              <a:buNone/>
            </a:pPr>
            <a:r>
              <a:rPr lang="zh-CN" altLang="en-US" dirty="0"/>
              <a:t>                                </a:t>
            </a:r>
            <a:endParaRPr lang="zh-CN" altLang="en-US" dirty="0"/>
          </a:p>
          <a:p>
            <a:pPr>
              <a:buNone/>
            </a:pPr>
            <a:r>
              <a:rPr lang="zh-CN" altLang="en-US" dirty="0"/>
              <a:t>                    </a:t>
            </a:r>
            <a:r>
              <a:rPr lang="zh-CN" altLang="en-US" sz="2400" dirty="0">
                <a:solidFill>
                  <a:srgbClr val="282917"/>
                </a:solidFill>
                <a:latin typeface="Times New Roman" panose="02020603050405020304" pitchFamily="18" charset="0"/>
                <a:cs typeface="Times New Roman" panose="02020603050405020304" pitchFamily="18" charset="0"/>
              </a:rPr>
              <a:t>Business English Writing </a:t>
            </a:r>
            <a:endParaRPr lang="zh-CN" altLang="en-US" sz="2400" dirty="0">
              <a:solidFill>
                <a:srgbClr val="282917"/>
              </a:solidFill>
              <a:latin typeface="Times New Roman" panose="02020603050405020304" pitchFamily="18" charset="0"/>
              <a:cs typeface="Times New Roman" panose="02020603050405020304" pitchFamily="18" charset="0"/>
            </a:endParaRPr>
          </a:p>
          <a:p>
            <a:pPr algn="just">
              <a:buNone/>
            </a:pPr>
            <a:r>
              <a:rPr lang="zh-CN" altLang="en-US" dirty="0">
                <a:solidFill>
                  <a:srgbClr val="282917"/>
                </a:solidFill>
              </a:rPr>
              <a:t>   </a:t>
            </a:r>
            <a:r>
              <a:rPr lang="zh-CN" altLang="en-US" sz="2000" dirty="0">
                <a:solidFill>
                  <a:srgbClr val="282917"/>
                </a:solidFill>
                <a:latin typeface="Times New Roman" panose="02020603050405020304" pitchFamily="18" charset="0"/>
                <a:cs typeface="Times New Roman" panose="02020603050405020304" pitchFamily="18" charset="0"/>
              </a:rPr>
              <a:t>Business English(商务英语) or Commercial English </a:t>
            </a:r>
            <a:r>
              <a:rPr lang="zh-CN" altLang="en-US" sz="2000" b="0" dirty="0">
                <a:solidFill>
                  <a:srgbClr val="282917"/>
                </a:solidFill>
                <a:latin typeface="Times New Roman" panose="02020603050405020304" pitchFamily="18" charset="0"/>
                <a:cs typeface="Times New Roman" panose="02020603050405020304" pitchFamily="18" charset="0"/>
              </a:rPr>
              <a:t>is a special term given to English by non-English speaking nations for international trade. In Britain, it is called Commercial English or Commercial Letter. In the USA, it is usually called Business English, Business Correspondence or Business Letter. Business English is a kind of standard English adapted to specific business purposes. In the global commercial world, business English documents should be written to customers, salesmen, agents, suppliers and many other people concerned. They cover every conceivable phase of business activities.</a:t>
            </a: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sp>
        <p:nvSpPr>
          <p:cNvPr id="6147" name="标题 1"/>
          <p:cNvSpPr>
            <a:spLocks noGrp="1"/>
          </p:cNvSpPr>
          <p:nvPr>
            <p:ph type="title" idx="4294967295"/>
          </p:nvPr>
        </p:nvSpPr>
        <p:spPr/>
        <p:txBody>
          <a:bodyPr vert="horz" wrap="square" lIns="91440" tIns="45720" rIns="91440" bIns="45720" anchor="ctr" anchorCtr="0"/>
          <a:lstStyle/>
          <a:p>
            <a:r>
              <a:rPr lang="zh-CN" altLang="en-US" dirty="0">
                <a:solidFill>
                  <a:srgbClr val="282917"/>
                </a:solidFill>
                <a:latin typeface="Times New Roman" panose="02020603050405020304" pitchFamily="18" charset="0"/>
                <a:cs typeface="Times New Roman" panose="02020603050405020304" pitchFamily="18" charset="0"/>
              </a:rPr>
              <a:t>Ⅱ.</a:t>
            </a:r>
            <a:r>
              <a:rPr lang="zh-CN" altLang="en-US" u="sng" dirty="0">
                <a:solidFill>
                  <a:srgbClr val="282917"/>
                </a:solidFill>
                <a:latin typeface="Times New Roman" panose="02020603050405020304" pitchFamily="18" charset="0"/>
                <a:cs typeface="Times New Roman" panose="02020603050405020304" pitchFamily="18" charset="0"/>
              </a:rPr>
              <a:t>Leading-In</a:t>
            </a:r>
            <a:r>
              <a:rPr lang="zh-CN" altLang="en-US" dirty="0">
                <a:solidFill>
                  <a:srgbClr val="282917"/>
                </a:solidFill>
                <a:latin typeface="Times New Roman" panose="02020603050405020304" pitchFamily="18" charset="0"/>
                <a:cs typeface="Times New Roman" panose="02020603050405020304" pitchFamily="18" charset="0"/>
              </a:rPr>
              <a:t> </a:t>
            </a:r>
            <a:endParaRPr lang="zh-CN" altLang="en-US"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标题 1"/>
          <p:cNvSpPr>
            <a:spLocks noGrp="1"/>
          </p:cNvSpPr>
          <p:nvPr>
            <p:ph type="title" idx="4294967295"/>
          </p:nvPr>
        </p:nvSpPr>
        <p:spPr/>
        <p:txBody>
          <a:bodyPr vert="horz" wrap="square" lIns="91440" tIns="45720" rIns="91440" bIns="45720" anchor="ctr" anchorCtr="0"/>
          <a:lstStyle/>
          <a:p>
            <a:endParaRPr lang="zh-CN" altLang="en-US" dirty="0"/>
          </a:p>
        </p:txBody>
      </p:sp>
      <p:sp>
        <p:nvSpPr>
          <p:cNvPr id="36867" name="内容占位符 2"/>
          <p:cNvSpPr>
            <a:spLocks noGrp="1"/>
          </p:cNvSpPr>
          <p:nvPr>
            <p:ph idx="1"/>
          </p:nvPr>
        </p:nvSpPr>
        <p:spPr>
          <a:xfrm>
            <a:off x="1254125" y="1163955"/>
            <a:ext cx="7737475" cy="3603625"/>
          </a:xfrm>
        </p:spPr>
        <p:txBody>
          <a:bodyPr vert="horz" wrap="square" lIns="91440" tIns="45720" rIns="91440" bIns="45720" anchor="t" anchorCtr="0"/>
          <a:lstStyle/>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I am</a:t>
            </a:r>
            <a:r>
              <a:rPr lang="zh-CN" altLang="en-US" sz="2000" b="0" u="sng" dirty="0">
                <a:solidFill>
                  <a:srgbClr val="000000"/>
                </a:solidFill>
                <a:latin typeface="Times New Roman" panose="02020603050405020304" pitchFamily="18" charset="0"/>
                <a:cs typeface="Times New Roman" panose="02020603050405020304" pitchFamily="18" charset="0"/>
              </a:rPr>
              <a:t>      6      </a:t>
            </a:r>
            <a:r>
              <a:rPr lang="zh-CN" altLang="en-US" sz="2000" b="0" dirty="0">
                <a:solidFill>
                  <a:srgbClr val="000000"/>
                </a:solidFill>
                <a:latin typeface="Times New Roman" panose="02020603050405020304" pitchFamily="18" charset="0"/>
                <a:cs typeface="Times New Roman" panose="02020603050405020304" pitchFamily="18" charset="0"/>
              </a:rPr>
              <a:t>（期待） receiving your reply.</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Yours faithfully,</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Carmen Au</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sp>
        <p:nvSpPr>
          <p:cNvPr id="2" name="内容占位符 2"/>
          <p:cNvSpPr>
            <a:spLocks noGrp="1"/>
          </p:cNvSpPr>
          <p:nvPr/>
        </p:nvSpPr>
        <p:spPr>
          <a:xfrm>
            <a:off x="1166495" y="1501140"/>
            <a:ext cx="7737475" cy="241998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None/>
            </a:pPr>
            <a:r>
              <a:rPr lang="zh-CN" altLang="en-US" sz="2000" b="0" dirty="0">
                <a:latin typeface="Times New Roman" panose="02020603050405020304" pitchFamily="18" charset="0"/>
                <a:cs typeface="Times New Roman" panose="02020603050405020304" pitchFamily="18" charset="0"/>
              </a:rPr>
              <a:t>6.  looking forward to</a:t>
            </a:r>
            <a:endParaRPr lang="zh-CN" altLang="en-US" sz="2000" b="0" dirty="0">
              <a:latin typeface="Times New Roman" panose="02020603050405020304" pitchFamily="18" charset="0"/>
              <a:cs typeface="Times New Roman" panose="02020603050405020304" pitchFamily="18" charset="0"/>
            </a:endParaRPr>
          </a:p>
          <a:p>
            <a:pPr algn="just">
              <a:buNone/>
            </a:pP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标题 1"/>
          <p:cNvSpPr>
            <a:spLocks noGrp="1"/>
          </p:cNvSpPr>
          <p:nvPr>
            <p:ph type="title" idx="4294967295"/>
          </p:nvPr>
        </p:nvSpPr>
        <p:spPr>
          <a:xfrm>
            <a:off x="996950" y="271463"/>
            <a:ext cx="7958138" cy="1011237"/>
          </a:xfrm>
        </p:spPr>
        <p:txBody>
          <a:bodyPr vert="horz" wrap="square" lIns="91440" tIns="45720" rIns="91440" bIns="45720" anchor="ctr" anchorCtr="0"/>
          <a:lstStyle/>
          <a:p>
            <a:br>
              <a:rPr lang="zh-CN" altLang="en-US" dirty="0"/>
            </a:br>
            <a:r>
              <a:rPr lang="zh-CN" altLang="en-US" sz="2400" dirty="0">
                <a:solidFill>
                  <a:srgbClr val="282917"/>
                </a:solidFill>
                <a:latin typeface="Times New Roman" panose="02020603050405020304" pitchFamily="18" charset="0"/>
                <a:cs typeface="Times New Roman" panose="02020603050405020304" pitchFamily="18" charset="0"/>
              </a:rPr>
              <a:t>Task 6 </a:t>
            </a:r>
            <a:br>
              <a:rPr lang="zh-CN" altLang="en-US" sz="2400" dirty="0">
                <a:solidFill>
                  <a:srgbClr val="282917"/>
                </a:solidFill>
                <a:latin typeface="Times New Roman" panose="02020603050405020304" pitchFamily="18" charset="0"/>
                <a:cs typeface="Times New Roman" panose="02020603050405020304" pitchFamily="18" charset="0"/>
              </a:rPr>
            </a:br>
            <a:r>
              <a:rPr lang="zh-CN" altLang="en-US" sz="2400" dirty="0">
                <a:solidFill>
                  <a:srgbClr val="000000"/>
                </a:solidFill>
                <a:latin typeface="Times New Roman" panose="02020603050405020304" pitchFamily="18" charset="0"/>
                <a:cs typeface="Times New Roman" panose="02020603050405020304" pitchFamily="18" charset="0"/>
              </a:rPr>
              <a:t>Directions: choose the right items for each of the following parts of a report. </a:t>
            </a:r>
            <a:br>
              <a:rPr lang="zh-CN" altLang="en-US" dirty="0">
                <a:solidFill>
                  <a:srgbClr val="282917"/>
                </a:solidFill>
                <a:latin typeface="Times New Roman" panose="02020603050405020304" pitchFamily="18" charset="0"/>
                <a:cs typeface="Times New Roman" panose="02020603050405020304" pitchFamily="18" charset="0"/>
              </a:rPr>
            </a:br>
            <a:endParaRPr lang="zh-CN" altLang="en-US" dirty="0">
              <a:solidFill>
                <a:srgbClr val="282917"/>
              </a:solidFill>
              <a:latin typeface="Times New Roman" panose="02020603050405020304" pitchFamily="18" charset="0"/>
              <a:ea typeface="Times New Roman" panose="02020603050405020304" pitchFamily="18" charset="0"/>
            </a:endParaRPr>
          </a:p>
        </p:txBody>
      </p:sp>
      <p:sp>
        <p:nvSpPr>
          <p:cNvPr id="37891" name="内容占位符 2"/>
          <p:cNvSpPr>
            <a:spLocks noGrp="1"/>
          </p:cNvSpPr>
          <p:nvPr>
            <p:ph idx="1"/>
          </p:nvPr>
        </p:nvSpPr>
        <p:spPr>
          <a:xfrm>
            <a:off x="1030288" y="1385888"/>
            <a:ext cx="7961312" cy="5138737"/>
          </a:xfrm>
        </p:spPr>
        <p:txBody>
          <a:bodyPr vert="horz" wrap="square" lIns="91440" tIns="45720" rIns="91440" bIns="45720" anchor="t" anchorCtr="0"/>
          <a:lstStyle/>
          <a:p>
            <a:pPr>
              <a:buNone/>
            </a:pP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fr-FR" altLang="en-US" sz="2000" dirty="0">
                <a:solidFill>
                  <a:srgbClr val="282917"/>
                </a:solidFill>
                <a:latin typeface="Times New Roman" panose="02020603050405020304" pitchFamily="18" charset="0"/>
                <a:cs typeface="Times New Roman" panose="02020603050405020304" pitchFamily="18" charset="0"/>
              </a:rPr>
              <a:t>     </a:t>
            </a:r>
            <a:r>
              <a:rPr lang="fr-FR" altLang="en-US" sz="2000" b="0" dirty="0">
                <a:solidFill>
                  <a:srgbClr val="000000"/>
                </a:solidFill>
                <a:latin typeface="Times New Roman" panose="02020603050405020304" pitchFamily="18" charset="0"/>
                <a:cs typeface="Times New Roman" panose="02020603050405020304" pitchFamily="18" charset="0"/>
              </a:rPr>
              <a:t>A.  Conclusion                 D.   Recommendations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fr-FR" altLang="en-US" sz="2000" b="0" dirty="0">
                <a:solidFill>
                  <a:srgbClr val="000000"/>
                </a:solidFill>
                <a:latin typeface="Times New Roman" panose="02020603050405020304" pitchFamily="18" charset="0"/>
                <a:cs typeface="Times New Roman" panose="02020603050405020304" pitchFamily="18" charset="0"/>
              </a:rPr>
              <a:t>     B.  </a:t>
            </a:r>
            <a:r>
              <a:rPr lang="zh-CN" altLang="en-US" sz="2000" b="0" dirty="0">
                <a:solidFill>
                  <a:srgbClr val="000000"/>
                </a:solidFill>
                <a:latin typeface="Times New Roman" panose="02020603050405020304" pitchFamily="18" charset="0"/>
                <a:cs typeface="Times New Roman" panose="02020603050405020304" pitchFamily="18" charset="0"/>
              </a:rPr>
              <a:t>Findings                     E.   Introduction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     C.  Report on Staff Motivation</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dirty="0">
                <a:solidFill>
                  <a:srgbClr val="000000"/>
                </a:solidFill>
                <a:latin typeface="Times New Roman" panose="02020603050405020304" pitchFamily="18" charset="0"/>
                <a:cs typeface="Times New Roman" panose="02020603050405020304" pitchFamily="18" charset="0"/>
              </a:rPr>
              <a:t> </a:t>
            </a:r>
            <a:endParaRPr lang="zh-CN" altLang="en-US" sz="200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u="sng" dirty="0">
                <a:solidFill>
                  <a:srgbClr val="000000"/>
                </a:solidFill>
                <a:latin typeface="Times New Roman" panose="02020603050405020304" pitchFamily="18" charset="0"/>
                <a:cs typeface="Times New Roman" panose="02020603050405020304" pitchFamily="18" charset="0"/>
              </a:rPr>
              <a:t> </a:t>
            </a:r>
            <a:r>
              <a:rPr lang="zh-CN" altLang="en-US" sz="2000" dirty="0">
                <a:solidFill>
                  <a:srgbClr val="000000"/>
                </a:solidFill>
                <a:latin typeface="Times New Roman" panose="02020603050405020304" pitchFamily="18" charset="0"/>
                <a:cs typeface="Times New Roman" panose="02020603050405020304" pitchFamily="18" charset="0"/>
              </a:rPr>
              <a:t>                                       </a:t>
            </a:r>
            <a:r>
              <a:rPr lang="zh-CN" altLang="en-US" sz="2000" u="sng" dirty="0">
                <a:solidFill>
                  <a:srgbClr val="000000"/>
                </a:solidFill>
                <a:latin typeface="Times New Roman" panose="02020603050405020304" pitchFamily="18" charset="0"/>
                <a:cs typeface="Times New Roman" panose="02020603050405020304" pitchFamily="18" charset="0"/>
              </a:rPr>
              <a:t>                1                                        </a:t>
            </a:r>
            <a:endParaRPr lang="zh-CN" altLang="en-US" sz="2000" u="sng"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dirty="0">
                <a:solidFill>
                  <a:srgbClr val="000000"/>
                </a:solidFill>
                <a:latin typeface="Times New Roman" panose="02020603050405020304" pitchFamily="18" charset="0"/>
                <a:cs typeface="Times New Roman" panose="02020603050405020304" pitchFamily="18" charset="0"/>
              </a:rPr>
              <a:t> </a:t>
            </a:r>
            <a:endParaRPr lang="zh-CN" altLang="en-US" sz="200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u="sng" dirty="0">
                <a:solidFill>
                  <a:srgbClr val="000000"/>
                </a:solidFill>
                <a:latin typeface="Times New Roman" panose="02020603050405020304" pitchFamily="18" charset="0"/>
                <a:cs typeface="Times New Roman" panose="02020603050405020304" pitchFamily="18" charset="0"/>
              </a:rPr>
              <a:t>               2       </a:t>
            </a:r>
            <a:endParaRPr lang="zh-CN" altLang="en-US" sz="200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dirty="0">
                <a:solidFill>
                  <a:srgbClr val="000000"/>
                </a:solidFill>
                <a:latin typeface="Times New Roman" panose="02020603050405020304" pitchFamily="18" charset="0"/>
                <a:cs typeface="Times New Roman" panose="02020603050405020304" pitchFamily="18" charset="0"/>
              </a:rPr>
              <a:t>       </a:t>
            </a:r>
            <a:r>
              <a:rPr lang="zh-CN" altLang="en-US" sz="2000" b="0" dirty="0">
                <a:solidFill>
                  <a:srgbClr val="000000"/>
                </a:solidFill>
                <a:latin typeface="Times New Roman" panose="02020603050405020304" pitchFamily="18" charset="0"/>
                <a:cs typeface="Times New Roman" panose="02020603050405020304" pitchFamily="18" charset="0"/>
              </a:rPr>
              <a:t>I write this report to present the results of the recent survey of staff</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motivation. I base the findings on interviews with employees from all</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departments within the company.</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dirty="0">
                <a:solidFill>
                  <a:srgbClr val="000000"/>
                </a:solidFill>
                <a:latin typeface="Times New Roman" panose="02020603050405020304" pitchFamily="18" charset="0"/>
                <a:cs typeface="Times New Roman" panose="02020603050405020304" pitchFamily="18" charset="0"/>
              </a:rPr>
              <a:t> </a:t>
            </a:r>
            <a:endParaRPr lang="zh-CN" altLang="en-US" sz="2000" dirty="0">
              <a:solidFill>
                <a:srgbClr val="000000"/>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sp>
        <p:nvSpPr>
          <p:cNvPr id="2" name="文本框 1"/>
          <p:cNvSpPr txBox="1"/>
          <p:nvPr/>
        </p:nvSpPr>
        <p:spPr>
          <a:xfrm>
            <a:off x="3944846" y="3026410"/>
            <a:ext cx="392430" cy="368300"/>
          </a:xfrm>
          <a:prstGeom prst="rect">
            <a:avLst/>
          </a:prstGeom>
          <a:noFill/>
        </p:spPr>
        <p:txBody>
          <a:bodyPr wrap="none" rtlCol="0" anchor="t">
            <a:spAutoFit/>
            <a:scene3d>
              <a:camera prst="orthographicFront"/>
              <a:lightRig rig="threePt" dir="t"/>
            </a:scene3d>
          </a:bodyPr>
          <a:lstStyle/>
          <a:p>
            <a:r>
              <a:rPr lang="zh-CN" altLang="en-US"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C </a:t>
            </a:r>
            <a:endParaRPr lang="zh-CN" altLang="en-US"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endParaRPr>
          </a:p>
        </p:txBody>
      </p:sp>
      <p:sp>
        <p:nvSpPr>
          <p:cNvPr id="3" name="文本框 2"/>
          <p:cNvSpPr txBox="1"/>
          <p:nvPr/>
        </p:nvSpPr>
        <p:spPr>
          <a:xfrm>
            <a:off x="1466441" y="3771265"/>
            <a:ext cx="322580" cy="368300"/>
          </a:xfrm>
          <a:prstGeom prst="rect">
            <a:avLst/>
          </a:prstGeom>
          <a:noFill/>
        </p:spPr>
        <p:txBody>
          <a:bodyPr wrap="none" rtlCol="0" anchor="t">
            <a:spAutoFit/>
            <a:scene3d>
              <a:camera prst="orthographicFront"/>
              <a:lightRig rig="threePt" dir="t"/>
            </a:scene3d>
          </a:bodyPr>
          <a:lstStyle/>
          <a:p>
            <a:r>
              <a:rPr lang="zh-CN" altLang="en-US"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E</a:t>
            </a:r>
            <a:endParaRPr lang="zh-CN" altLang="en-US"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内容占位符 2"/>
          <p:cNvSpPr>
            <a:spLocks noGrp="1"/>
          </p:cNvSpPr>
          <p:nvPr>
            <p:ph idx="1"/>
          </p:nvPr>
        </p:nvSpPr>
        <p:spPr>
          <a:xfrm>
            <a:off x="854075" y="1133475"/>
            <a:ext cx="7961313" cy="5360988"/>
          </a:xfrm>
        </p:spPr>
        <p:txBody>
          <a:bodyPr vert="horz" wrap="square" lIns="91440" tIns="45720" rIns="91440" bIns="45720" anchor="t" anchorCtr="0"/>
          <a:lstStyle/>
          <a:p>
            <a:pPr>
              <a:buNone/>
            </a:pPr>
            <a:r>
              <a:rPr lang="zh-CN" altLang="en-US" sz="2000" dirty="0">
                <a:solidFill>
                  <a:srgbClr val="000000"/>
                </a:solidFill>
                <a:latin typeface="Times New Roman" panose="02020603050405020304" pitchFamily="18" charset="0"/>
                <a:cs typeface="Times New Roman" panose="02020603050405020304" pitchFamily="18" charset="0"/>
              </a:rPr>
              <a:t>     </a:t>
            </a:r>
            <a:r>
              <a:rPr lang="zh-CN" altLang="en-US" sz="2000" u="sng" dirty="0">
                <a:solidFill>
                  <a:srgbClr val="000000"/>
                </a:solidFill>
                <a:latin typeface="Times New Roman" panose="02020603050405020304" pitchFamily="18" charset="0"/>
                <a:cs typeface="Times New Roman" panose="02020603050405020304" pitchFamily="18" charset="0"/>
              </a:rPr>
              <a:t>           3       </a:t>
            </a:r>
            <a:endParaRPr lang="zh-CN" altLang="en-US" sz="200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dirty="0">
                <a:solidFill>
                  <a:srgbClr val="000000"/>
                </a:solidFill>
                <a:latin typeface="Times New Roman" panose="02020603050405020304" pitchFamily="18" charset="0"/>
                <a:cs typeface="Times New Roman" panose="02020603050405020304" pitchFamily="18" charset="0"/>
              </a:rPr>
              <a:t>           </a:t>
            </a:r>
            <a:r>
              <a:rPr lang="zh-CN" altLang="en-US" sz="2000" b="0" dirty="0">
                <a:solidFill>
                  <a:srgbClr val="000000"/>
                </a:solidFill>
                <a:latin typeface="Times New Roman" panose="02020603050405020304" pitchFamily="18" charset="0"/>
                <a:cs typeface="Times New Roman" panose="02020603050405020304" pitchFamily="18" charset="0"/>
              </a:rPr>
              <a:t>A number  of  employees clearly suffer from a  lack of motivation  as  a  result  of dissatisfaction in one of more areas of their work. I just outline the key findings below.</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            Staff feels undervalued by the company, both on a financial and a personal level. They feel that the company's competitors offer higher levels of remuneration. The perception that managers are unappreciative of staff efforts is particularly noticeable in the Sales Department.</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            Certain employees feel under-challenged. The company is clearly not exploiting the potential of its human resources.</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           There appears to be a breakdown of communication in the Production Department. The confusion and resultant ill-feeling towards managers has the potential to disrupt production cycles.</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endParaRPr lang="zh-CN" altLang="en-US" sz="2000" dirty="0"/>
          </a:p>
          <a:p>
            <a:pPr algn="just">
              <a:buNone/>
            </a:pP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sp>
        <p:nvSpPr>
          <p:cNvPr id="2" name="文本框 1"/>
          <p:cNvSpPr txBox="1"/>
          <p:nvPr/>
        </p:nvSpPr>
        <p:spPr>
          <a:xfrm>
            <a:off x="1424940" y="1076325"/>
            <a:ext cx="392430" cy="368300"/>
          </a:xfrm>
          <a:prstGeom prst="rect">
            <a:avLst/>
          </a:prstGeom>
          <a:noFill/>
        </p:spPr>
        <p:txBody>
          <a:bodyPr wrap="none" rtlCol="0" anchor="t">
            <a:spAutoFit/>
            <a:scene3d>
              <a:camera prst="orthographicFront"/>
              <a:lightRig rig="threePt" dir="t"/>
            </a:scene3d>
          </a:bodyPr>
          <a:lstStyle/>
          <a:p>
            <a:r>
              <a:rPr lang="zh-CN" altLang="en-US"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 B</a:t>
            </a:r>
            <a:endParaRPr lang="zh-CN" altLang="en-US"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1987" name="内容占位符 2"/>
          <p:cNvSpPr>
            <a:spLocks noGrp="1" noChangeArrowheads="1"/>
          </p:cNvSpPr>
          <p:nvPr>
            <p:ph idx="4294967295"/>
          </p:nvPr>
        </p:nvSpPr>
        <p:spPr/>
        <p:txBody>
          <a:bodyPr/>
          <a:lstStyle/>
          <a:p>
            <a:pPr>
              <a:buNone/>
            </a:pPr>
            <a:r>
              <a:rPr lang="zh-CN" altLang="en-US" sz="2000" u="sng" dirty="0" smtClean="0">
                <a:solidFill>
                  <a:srgbClr val="000000"/>
                </a:solidFill>
                <a:latin typeface="Times New Roman" panose="02020603050405020304" pitchFamily="18" charset="0"/>
                <a:cs typeface="Times New Roman" panose="02020603050405020304" pitchFamily="18" charset="0"/>
              </a:rPr>
              <a:t>             4       </a:t>
            </a:r>
            <a:endParaRPr lang="zh-CN" altLang="en-US" sz="2000" dirty="0" smtClean="0">
              <a:solidFill>
                <a:srgbClr val="000000"/>
              </a:solidFill>
              <a:latin typeface="Times New Roman" panose="02020603050405020304" pitchFamily="18" charset="0"/>
              <a:cs typeface="Times New Roman" panose="02020603050405020304" pitchFamily="18" charset="0"/>
            </a:endParaRPr>
          </a:p>
          <a:p>
            <a:pPr algn="just">
              <a:buFont typeface="Wingdings" panose="05000000000000000000" pitchFamily="2" charset="2"/>
              <a:buNone/>
            </a:pPr>
            <a:r>
              <a:rPr lang="zh-CN" altLang="en-US" sz="2000" dirty="0" smtClean="0">
                <a:solidFill>
                  <a:srgbClr val="000000"/>
                </a:solidFill>
                <a:latin typeface="Times New Roman" panose="02020603050405020304" pitchFamily="18" charset="0"/>
                <a:cs typeface="Times New Roman" panose="02020603050405020304" pitchFamily="18" charset="0"/>
              </a:rPr>
              <a:t>           </a:t>
            </a:r>
            <a:r>
              <a:rPr lang="zh-CN" altLang="en-US" sz="2000" b="0" dirty="0" smtClean="0">
                <a:solidFill>
                  <a:srgbClr val="000000"/>
                </a:solidFill>
                <a:latin typeface="Times New Roman" panose="02020603050405020304" pitchFamily="18" charset="0"/>
                <a:cs typeface="Times New Roman" panose="02020603050405020304" pitchFamily="18" charset="0"/>
              </a:rPr>
              <a:t>We conclude that there are significant levels of dissatisfaction regarding certain issues in the company.  Unless these issues are addressed as a matter of urgency，the consequent demotivation of staff will undoubtedly have a negative impact on the performance of the company.</a:t>
            </a:r>
            <a:endParaRPr lang="zh-CN" altLang="en-US" sz="2000" b="0" dirty="0" smtClean="0">
              <a:solidFill>
                <a:srgbClr val="000000"/>
              </a:solidFill>
              <a:latin typeface="Times New Roman" panose="02020603050405020304" pitchFamily="18" charset="0"/>
              <a:cs typeface="Times New Roman" panose="02020603050405020304" pitchFamily="18" charset="0"/>
            </a:endParaRPr>
          </a:p>
          <a:p>
            <a:pPr>
              <a:buFont typeface="Wingdings" panose="05000000000000000000" pitchFamily="2" charset="2"/>
              <a:buNone/>
            </a:pPr>
            <a:r>
              <a:rPr lang="zh-CN" altLang="en-US" sz="2000" dirty="0" smtClean="0">
                <a:solidFill>
                  <a:srgbClr val="000000"/>
                </a:solidFill>
                <a:latin typeface="Times New Roman" panose="02020603050405020304" pitchFamily="18" charset="0"/>
                <a:cs typeface="Times New Roman" panose="02020603050405020304" pitchFamily="18" charset="0"/>
              </a:rPr>
              <a:t> </a:t>
            </a:r>
            <a:endParaRPr lang="zh-CN" altLang="en-US" sz="2000" dirty="0" smtClean="0">
              <a:solidFill>
                <a:srgbClr val="000000"/>
              </a:solidFill>
              <a:latin typeface="Times New Roman" panose="02020603050405020304" pitchFamily="18" charset="0"/>
              <a:cs typeface="Times New Roman" panose="02020603050405020304" pitchFamily="18" charset="0"/>
            </a:endParaRPr>
          </a:p>
          <a:p>
            <a:pPr>
              <a:buNone/>
            </a:pPr>
            <a:r>
              <a:rPr lang="zh-CN" altLang="en-US" sz="2000" u="sng" dirty="0" smtClean="0">
                <a:solidFill>
                  <a:srgbClr val="000000"/>
                </a:solidFill>
                <a:latin typeface="Times New Roman" panose="02020603050405020304" pitchFamily="18" charset="0"/>
                <a:cs typeface="Times New Roman" panose="02020603050405020304" pitchFamily="18" charset="0"/>
              </a:rPr>
              <a:t>             5        </a:t>
            </a:r>
            <a:endParaRPr lang="zh-CN" altLang="en-US" sz="2000" dirty="0" smtClean="0">
              <a:solidFill>
                <a:srgbClr val="000000"/>
              </a:solidFill>
              <a:latin typeface="Times New Roman" panose="02020603050405020304" pitchFamily="18" charset="0"/>
              <a:cs typeface="Times New Roman" panose="02020603050405020304" pitchFamily="18" charset="0"/>
            </a:endParaRPr>
          </a:p>
          <a:p>
            <a:pPr>
              <a:buFont typeface="Wingdings" panose="05000000000000000000" pitchFamily="2" charset="2"/>
              <a:buNone/>
            </a:pPr>
            <a:r>
              <a:rPr lang="zh-CN" altLang="en-US" sz="2000" dirty="0" smtClean="0">
                <a:solidFill>
                  <a:srgbClr val="000000"/>
                </a:solidFill>
                <a:latin typeface="Times New Roman" panose="02020603050405020304" pitchFamily="18" charset="0"/>
                <a:cs typeface="Times New Roman" panose="02020603050405020304" pitchFamily="18" charset="0"/>
              </a:rPr>
              <a:t>     </a:t>
            </a:r>
            <a:r>
              <a:rPr lang="zh-CN" altLang="en-US" sz="2000" b="0" dirty="0" smtClean="0">
                <a:solidFill>
                  <a:srgbClr val="000000"/>
                </a:solidFill>
                <a:latin typeface="Times New Roman" panose="02020603050405020304" pitchFamily="18" charset="0"/>
                <a:cs typeface="Times New Roman" panose="02020603050405020304" pitchFamily="18" charset="0"/>
              </a:rPr>
              <a:t>We strongly recommend the following measures: </a:t>
            </a:r>
            <a:endParaRPr lang="zh-CN" altLang="en-US" sz="2000" b="0" dirty="0" smtClean="0">
              <a:solidFill>
                <a:srgbClr val="000000"/>
              </a:solidFill>
              <a:latin typeface="Times New Roman" panose="02020603050405020304" pitchFamily="18" charset="0"/>
              <a:cs typeface="Times New Roman" panose="02020603050405020304" pitchFamily="18" charset="0"/>
            </a:endParaRPr>
          </a:p>
          <a:p>
            <a:pPr algn="just">
              <a:buFont typeface="Wingdings" panose="05000000000000000000" pitchFamily="2" charset="2"/>
              <a:buNone/>
            </a:pPr>
            <a:r>
              <a:rPr lang="zh-CN" altLang="en-US" sz="2000" b="0" dirty="0" smtClean="0">
                <a:solidFill>
                  <a:srgbClr val="000000"/>
                </a:solidFill>
                <a:latin typeface="Times New Roman" panose="02020603050405020304" pitchFamily="18" charset="0"/>
                <a:cs typeface="Times New Roman" panose="02020603050405020304" pitchFamily="18" charset="0"/>
              </a:rPr>
              <a:t>               An evaluation of job profiles need to be made throughout the company to assess whether skills could be utilized more efficiently.</a:t>
            </a:r>
            <a:endParaRPr lang="zh-CN" altLang="en-US" sz="2000" b="0" dirty="0" smtClean="0">
              <a:solidFill>
                <a:srgbClr val="000000"/>
              </a:solidFill>
              <a:latin typeface="Times New Roman" panose="02020603050405020304" pitchFamily="18" charset="0"/>
              <a:cs typeface="Times New Roman" panose="02020603050405020304" pitchFamily="18" charset="0"/>
            </a:endParaRPr>
          </a:p>
          <a:p>
            <a:pPr>
              <a:buFont typeface="Wingdings" panose="05000000000000000000" pitchFamily="2" charset="2"/>
              <a:buNone/>
            </a:pPr>
            <a:r>
              <a:rPr lang="zh-CN" altLang="en-US" sz="2000" b="0" dirty="0" smtClean="0">
                <a:solidFill>
                  <a:srgbClr val="000000"/>
                </a:solidFill>
                <a:latin typeface="Times New Roman" panose="02020603050405020304" pitchFamily="18" charset="0"/>
                <a:cs typeface="Times New Roman" panose="02020603050405020304" pitchFamily="18" charset="0"/>
              </a:rPr>
              <a:t>             A review of the current salary structure ought to involve comparison with similar organizations.</a:t>
            </a:r>
            <a:endParaRPr lang="zh-CN" altLang="en-US" sz="2000" b="0" dirty="0" smtClean="0">
              <a:solidFill>
                <a:srgbClr val="000000"/>
              </a:solidFill>
              <a:latin typeface="Times New Roman" panose="02020603050405020304" pitchFamily="18" charset="0"/>
              <a:cs typeface="Times New Roman" panose="02020603050405020304" pitchFamily="18" charset="0"/>
            </a:endParaRPr>
          </a:p>
          <a:p>
            <a:pPr algn="just">
              <a:buFont typeface="Wingdings" panose="05000000000000000000" pitchFamily="2" charset="2"/>
              <a:buNone/>
            </a:pPr>
            <a:r>
              <a:rPr lang="zh-CN" altLang="en-US" sz="2000" b="0" dirty="0" smtClean="0">
                <a:solidFill>
                  <a:srgbClr val="000000"/>
                </a:solidFill>
                <a:latin typeface="Times New Roman" panose="02020603050405020304" pitchFamily="18" charset="0"/>
                <a:cs typeface="Times New Roman" panose="02020603050405020304" pitchFamily="18" charset="0"/>
              </a:rPr>
              <a:t>             We find it essential to investigate and take action regarding communication in the Production and Sales Departments.</a:t>
            </a:r>
            <a:endParaRPr lang="zh-CN" altLang="en-US" sz="2000" b="0" dirty="0" smtClean="0">
              <a:solidFill>
                <a:srgbClr val="000000"/>
              </a:solidFill>
              <a:latin typeface="Times New Roman" panose="02020603050405020304" pitchFamily="18" charset="0"/>
              <a:cs typeface="Times New Roman" panose="02020603050405020304" pitchFamily="18" charset="0"/>
            </a:endParaRPr>
          </a:p>
        </p:txBody>
      </p:sp>
      <p:sp>
        <p:nvSpPr>
          <p:cNvPr id="3" name="TextBox 2"/>
          <p:cNvSpPr txBox="1"/>
          <p:nvPr/>
        </p:nvSpPr>
        <p:spPr>
          <a:xfrm>
            <a:off x="1386349" y="1076632"/>
            <a:ext cx="589935" cy="369332"/>
          </a:xfrm>
          <a:prstGeom prst="rect">
            <a:avLst/>
          </a:prstGeom>
          <a:noFill/>
        </p:spPr>
        <p:txBody>
          <a:bodyPr wrap="square" rtlCol="0">
            <a:spAutoFit/>
          </a:bodyPr>
          <a:lstStyle/>
          <a:p>
            <a:r>
              <a:rPr lang="en-US" altLang="zh-CN" b="0" dirty="0" smtClean="0">
                <a:solidFill>
                  <a:srgbClr val="00B0F0"/>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A</a:t>
            </a:r>
            <a:endParaRPr lang="zh-CN" altLang="en-US" dirty="0">
              <a:solidFill>
                <a:srgbClr val="00B0F0"/>
              </a:solidFill>
            </a:endParaRPr>
          </a:p>
        </p:txBody>
      </p:sp>
      <p:sp>
        <p:nvSpPr>
          <p:cNvPr id="4" name="TextBox 3"/>
          <p:cNvSpPr txBox="1"/>
          <p:nvPr/>
        </p:nvSpPr>
        <p:spPr>
          <a:xfrm>
            <a:off x="1209368" y="3362633"/>
            <a:ext cx="781665" cy="369332"/>
          </a:xfrm>
          <a:prstGeom prst="rect">
            <a:avLst/>
          </a:prstGeom>
          <a:noFill/>
        </p:spPr>
        <p:txBody>
          <a:bodyPr wrap="square" rtlCol="0">
            <a:spAutoFit/>
          </a:bodyPr>
          <a:lstStyle/>
          <a:p>
            <a:r>
              <a:rPr lang="en-US" altLang="zh-CN" b="0" dirty="0" smtClean="0">
                <a:solidFill>
                  <a:srgbClr val="00B0F0"/>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sym typeface="+mn-ea"/>
              </a:rPr>
              <a:t>    D</a:t>
            </a:r>
            <a:endParaRPr lang="zh-CN" altLang="en-US" dirty="0">
              <a:solidFill>
                <a:srgbClr val="00B0F0"/>
              </a:solidFill>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1"/>
          <p:cNvSpPr>
            <a:spLocks noGrp="1"/>
          </p:cNvSpPr>
          <p:nvPr>
            <p:ph type="title" idx="4294967295"/>
          </p:nvPr>
        </p:nvSpPr>
        <p:spPr>
          <a:xfrm>
            <a:off x="1185863" y="198438"/>
            <a:ext cx="7958137" cy="1011237"/>
          </a:xfrm>
        </p:spPr>
        <p:txBody>
          <a:bodyPr vert="horz" wrap="square" lIns="91440" tIns="45720" rIns="91440" bIns="45720" anchor="ctr" anchorCtr="0"/>
          <a:lstStyle/>
          <a:p>
            <a:r>
              <a:rPr lang="zh-CN" altLang="en-US" dirty="0">
                <a:solidFill>
                  <a:srgbClr val="282917"/>
                </a:solidFill>
                <a:latin typeface="Times New Roman" panose="02020603050405020304" pitchFamily="18" charset="0"/>
                <a:cs typeface="Times New Roman" panose="02020603050405020304" pitchFamily="18" charset="0"/>
              </a:rPr>
              <a:t>VII. </a:t>
            </a:r>
            <a:r>
              <a:rPr lang="zh-CN" altLang="en-US" u="sng" dirty="0">
                <a:solidFill>
                  <a:srgbClr val="282917"/>
                </a:solidFill>
                <a:latin typeface="Times New Roman" panose="02020603050405020304" pitchFamily="18" charset="0"/>
                <a:cs typeface="Times New Roman" panose="02020603050405020304" pitchFamily="18" charset="0"/>
              </a:rPr>
              <a:t>Read for Reference</a:t>
            </a:r>
            <a:r>
              <a:rPr lang="zh-CN" altLang="en-US" dirty="0">
                <a:solidFill>
                  <a:srgbClr val="282917"/>
                </a:solidFill>
                <a:latin typeface="Times New Roman" panose="02020603050405020304" pitchFamily="18" charset="0"/>
                <a:cs typeface="Times New Roman" panose="02020603050405020304" pitchFamily="18" charset="0"/>
              </a:rPr>
              <a:t>                          </a:t>
            </a:r>
            <a:br>
              <a:rPr lang="zh-CN" altLang="en-US" dirty="0">
                <a:solidFill>
                  <a:srgbClr val="282917"/>
                </a:solidFill>
                <a:latin typeface="Times New Roman" panose="02020603050405020304" pitchFamily="18" charset="0"/>
                <a:cs typeface="Times New Roman" panose="02020603050405020304" pitchFamily="18" charset="0"/>
              </a:rPr>
            </a:br>
            <a:r>
              <a:rPr lang="zh-CN" altLang="en-US" sz="2400" dirty="0">
                <a:solidFill>
                  <a:srgbClr val="282917"/>
                </a:solidFill>
                <a:latin typeface="Times New Roman" panose="02020603050405020304" pitchFamily="18" charset="0"/>
                <a:cs typeface="Times New Roman" panose="02020603050405020304" pitchFamily="18" charset="0"/>
              </a:rPr>
              <a:t>1. A sample of business letter. </a:t>
            </a:r>
            <a:br>
              <a:rPr lang="zh-CN" altLang="en-US" sz="2400" dirty="0">
                <a:solidFill>
                  <a:srgbClr val="282917"/>
                </a:solidFill>
                <a:latin typeface="Times New Roman" panose="02020603050405020304" pitchFamily="18" charset="0"/>
                <a:cs typeface="Times New Roman" panose="02020603050405020304" pitchFamily="18" charset="0"/>
              </a:rPr>
            </a:br>
            <a:endParaRPr lang="zh-CN" altLang="en-US" sz="2400" dirty="0">
              <a:solidFill>
                <a:srgbClr val="282917"/>
              </a:solidFill>
              <a:latin typeface="Times New Roman" panose="02020603050405020304" pitchFamily="18" charset="0"/>
              <a:ea typeface="Times New Roman" panose="02020603050405020304" pitchFamily="18" charset="0"/>
            </a:endParaRPr>
          </a:p>
        </p:txBody>
      </p:sp>
      <p:sp>
        <p:nvSpPr>
          <p:cNvPr id="41987" name="内容占位符 2"/>
          <p:cNvSpPr>
            <a:spLocks noGrp="1"/>
          </p:cNvSpPr>
          <p:nvPr>
            <p:ph idx="1"/>
          </p:nvPr>
        </p:nvSpPr>
        <p:spPr>
          <a:xfrm>
            <a:off x="1030288" y="1341438"/>
            <a:ext cx="7961312" cy="5183187"/>
          </a:xfrm>
        </p:spPr>
        <p:txBody>
          <a:bodyPr vert="horz" wrap="square" lIns="91440" tIns="45720" rIns="91440" bIns="45720" anchor="t" anchorCtr="0"/>
          <a:lstStyle/>
          <a:p>
            <a:pPr>
              <a:buNone/>
            </a:pPr>
            <a:r>
              <a:rPr lang="zh-CN" altLang="en-US" sz="2000" b="0" dirty="0">
                <a:solidFill>
                  <a:srgbClr val="282917"/>
                </a:solidFill>
                <a:latin typeface="Times New Roman" panose="02020603050405020304" pitchFamily="18" charset="0"/>
                <a:cs typeface="Times New Roman" panose="02020603050405020304" pitchFamily="18" charset="0"/>
              </a:rPr>
              <a:t>     </a:t>
            </a:r>
            <a:r>
              <a:rPr lang="zh-CN" altLang="en-US" sz="2000" b="0" dirty="0">
                <a:solidFill>
                  <a:srgbClr val="000000"/>
                </a:solidFill>
                <a:latin typeface="Times New Roman" panose="02020603050405020304" pitchFamily="18" charset="0"/>
                <a:cs typeface="Times New Roman" panose="02020603050405020304" pitchFamily="18" charset="0"/>
              </a:rPr>
              <a:t>Dear Sirs,</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            Thank you for your letter of September 16 and we shall be pleased to enter into trading relations with you.</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            At your request, we are sending you, under separate cover, our latest catalogue and price list covering our exports.</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            Payment should be made by an irrevocable and confirmed letter of credit.(不可撤销保兑信用证)</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            If you feel that business is possible, please contact us for specific offers.</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                                                             Yours sincerely,</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r>
              <a:rPr lang="zh-CN" altLang="en-US" sz="2000" b="0" dirty="0">
                <a:solidFill>
                  <a:srgbClr val="000000"/>
                </a:solidFill>
                <a:latin typeface="Times New Roman" panose="02020603050405020304" pitchFamily="18" charset="0"/>
                <a:cs typeface="Times New Roman" panose="02020603050405020304" pitchFamily="18" charset="0"/>
              </a:rPr>
              <a:t>                                                              Li Hui</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标题 1"/>
          <p:cNvSpPr>
            <a:spLocks noGrp="1"/>
          </p:cNvSpPr>
          <p:nvPr>
            <p:ph type="title" idx="4294967295"/>
          </p:nvPr>
        </p:nvSpPr>
        <p:spPr>
          <a:xfrm>
            <a:off x="1055688" y="530225"/>
            <a:ext cx="7958137" cy="546100"/>
          </a:xfrm>
        </p:spPr>
        <p:txBody>
          <a:bodyPr vert="horz" wrap="square" lIns="91440" tIns="45720" rIns="91440" bIns="45720" anchor="ctr" anchorCtr="0"/>
          <a:lstStyle/>
          <a:p>
            <a:r>
              <a:rPr lang="zh-CN" altLang="en-US" sz="2400" dirty="0">
                <a:solidFill>
                  <a:srgbClr val="282917"/>
                </a:solidFill>
                <a:latin typeface="Times New Roman" panose="02020603050405020304" pitchFamily="18" charset="0"/>
                <a:cs typeface="Times New Roman" panose="02020603050405020304" pitchFamily="18" charset="0"/>
              </a:rPr>
              <a:t>2. A sample of business report.</a:t>
            </a:r>
            <a:br>
              <a:rPr lang="zh-CN" altLang="en-US" sz="2400" dirty="0">
                <a:solidFill>
                  <a:srgbClr val="282917"/>
                </a:solidFill>
                <a:latin typeface="Times New Roman" panose="02020603050405020304" pitchFamily="18" charset="0"/>
                <a:cs typeface="Times New Roman" panose="02020603050405020304" pitchFamily="18" charset="0"/>
              </a:rPr>
            </a:br>
            <a:endParaRPr lang="zh-CN" altLang="en-US" sz="2400" b="0" dirty="0">
              <a:solidFill>
                <a:srgbClr val="282917"/>
              </a:solidFill>
              <a:latin typeface="Times New Roman" panose="02020603050405020304" pitchFamily="18" charset="0"/>
              <a:ea typeface="Times New Roman" panose="02020603050405020304" pitchFamily="18" charset="0"/>
            </a:endParaRPr>
          </a:p>
        </p:txBody>
      </p:sp>
      <p:sp>
        <p:nvSpPr>
          <p:cNvPr id="43011" name="内容占位符 2"/>
          <p:cNvSpPr>
            <a:spLocks noGrp="1"/>
          </p:cNvSpPr>
          <p:nvPr>
            <p:ph idx="1"/>
          </p:nvPr>
        </p:nvSpPr>
        <p:spPr>
          <a:xfrm>
            <a:off x="779463" y="971550"/>
            <a:ext cx="7961312" cy="5360988"/>
          </a:xfrm>
        </p:spPr>
        <p:txBody>
          <a:bodyPr vert="horz" wrap="square" lIns="91440" tIns="45720" rIns="91440" bIns="45720" anchor="t" anchorCtr="0"/>
          <a:lstStyle/>
          <a:p>
            <a:pPr algn="ctr">
              <a:buNone/>
            </a:pPr>
            <a:r>
              <a:rPr lang="zh-CN" altLang="en-US" sz="2000" dirty="0">
                <a:solidFill>
                  <a:srgbClr val="282917"/>
                </a:solidFill>
                <a:latin typeface="Times New Roman" panose="02020603050405020304" pitchFamily="18" charset="0"/>
                <a:cs typeface="Times New Roman" panose="02020603050405020304" pitchFamily="18" charset="0"/>
              </a:rPr>
              <a:t>Report on the Introduction of New Practices</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dirty="0">
                <a:solidFill>
                  <a:srgbClr val="282917"/>
                </a:solidFill>
                <a:latin typeface="Times New Roman" panose="02020603050405020304" pitchFamily="18" charset="0"/>
                <a:cs typeface="Times New Roman" panose="02020603050405020304" pitchFamily="18" charset="0"/>
              </a:rPr>
              <a:t>     </a:t>
            </a:r>
            <a:r>
              <a:rPr lang="zh-CN" altLang="en-US" sz="2000" dirty="0">
                <a:solidFill>
                  <a:srgbClr val="000000"/>
                </a:solidFill>
                <a:latin typeface="Times New Roman" panose="02020603050405020304" pitchFamily="18" charset="0"/>
                <a:cs typeface="Times New Roman" panose="02020603050405020304" pitchFamily="18" charset="0"/>
              </a:rPr>
              <a:t>Introduction</a:t>
            </a:r>
            <a:endParaRPr lang="zh-CN" altLang="en-US" sz="200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              The report sets out to describe the most attractive features of staff management policies of the HVC Garden chain restaurants and to suggest the introduction of some items into the restaurant department of our hotel. The presented information has been obtained during the Assistant Manager’s visit to the HVC Garden.</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      </a:t>
            </a:r>
            <a:r>
              <a:rPr lang="zh-CN" altLang="en-US" sz="2000" dirty="0">
                <a:solidFill>
                  <a:srgbClr val="000000"/>
                </a:solidFill>
                <a:latin typeface="Times New Roman" panose="02020603050405020304" pitchFamily="18" charset="0"/>
                <a:cs typeface="Times New Roman" panose="02020603050405020304" pitchFamily="18" charset="0"/>
              </a:rPr>
              <a:t>Findings</a:t>
            </a:r>
            <a:endParaRPr lang="zh-CN" altLang="en-US" sz="200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              It was found that one of the HVC restaurants is exposed to an exceptionally innovative management, and it has recently developed a new policy in order to maintain high standards in all aspects of the service provided to its guests. The two successful practices of the policy as follows:</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            》All the waiting staff are exposed to a check-up(检查) before starting their lunch and dinner shifts so as to ensure maintenance of hygiene and compliance with the company’s dress code.</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标题 1"/>
          <p:cNvSpPr>
            <a:spLocks noGrp="1"/>
          </p:cNvSpPr>
          <p:nvPr>
            <p:ph type="title" idx="4294967295"/>
          </p:nvPr>
        </p:nvSpPr>
        <p:spPr/>
        <p:txBody>
          <a:bodyPr vert="horz" wrap="square" lIns="91440" tIns="45720" rIns="91440" bIns="45720" anchor="ctr" anchorCtr="0"/>
          <a:lstStyle/>
          <a:p>
            <a:endParaRPr lang="zh-CN" altLang="en-US" dirty="0"/>
          </a:p>
        </p:txBody>
      </p:sp>
      <p:sp>
        <p:nvSpPr>
          <p:cNvPr id="44035" name="内容占位符 2"/>
          <p:cNvSpPr>
            <a:spLocks noGrp="1"/>
          </p:cNvSpPr>
          <p:nvPr>
            <p:ph idx="1"/>
          </p:nvPr>
        </p:nvSpPr>
        <p:spPr>
          <a:xfrm>
            <a:off x="809625" y="1163638"/>
            <a:ext cx="7961313" cy="5360987"/>
          </a:xfrm>
        </p:spPr>
        <p:txBody>
          <a:bodyPr vert="horz" wrap="square" lIns="91440" tIns="45720" rIns="91440" bIns="45720" anchor="t" anchorCtr="0"/>
          <a:lstStyle/>
          <a:p>
            <a:pPr algn="just">
              <a:buNone/>
            </a:pPr>
            <a:r>
              <a:rPr lang="zh-CN" altLang="en-US" sz="2000" b="0" dirty="0">
                <a:solidFill>
                  <a:srgbClr val="000000"/>
                </a:solidFill>
                <a:latin typeface="Times New Roman" panose="02020603050405020304" pitchFamily="18" charset="0"/>
                <a:ea typeface="黑体" panose="02010600030101010101" pitchFamily="49" charset="-122"/>
              </a:rPr>
              <a:t>             》The evening briefings (简要指示)conducted on a regular basis in order to inform the staff of the basic changes in the menu and wine supplies have proved effective.</a:t>
            </a:r>
            <a:endParaRPr lang="zh-CN" altLang="en-US" sz="2000" b="0" dirty="0">
              <a:solidFill>
                <a:srgbClr val="000000"/>
              </a:solidFill>
              <a:latin typeface="Times New Roman" panose="02020603050405020304" pitchFamily="18" charset="0"/>
              <a:ea typeface="黑体" panose="02010600030101010101" pitchFamily="49" charset="-122"/>
            </a:endParaRPr>
          </a:p>
          <a:p>
            <a:pPr algn="just">
              <a:buNone/>
            </a:pPr>
            <a:endParaRPr lang="zh-CN" altLang="en-US" sz="2000" b="0" dirty="0">
              <a:solidFill>
                <a:srgbClr val="000000"/>
              </a:solidFill>
              <a:latin typeface="Times New Roman" panose="02020603050405020304" pitchFamily="18" charset="0"/>
              <a:ea typeface="黑体" panose="02010600030101010101" pitchFamily="49" charset="-122"/>
            </a:endParaRPr>
          </a:p>
          <a:p>
            <a:pPr algn="just">
              <a:buNone/>
            </a:pPr>
            <a:r>
              <a:rPr lang="zh-CN" altLang="en-US" sz="2000" dirty="0">
                <a:solidFill>
                  <a:srgbClr val="000000"/>
                </a:solidFill>
                <a:latin typeface="Times New Roman" panose="02020603050405020304" pitchFamily="18" charset="0"/>
                <a:ea typeface="黑体" panose="02010600030101010101" pitchFamily="49" charset="-122"/>
              </a:rPr>
              <a:t>     Conclusions</a:t>
            </a:r>
            <a:endParaRPr lang="zh-CN" altLang="en-US" sz="2000" dirty="0">
              <a:solidFill>
                <a:srgbClr val="000000"/>
              </a:solidFill>
              <a:latin typeface="Times New Roman" panose="02020603050405020304" pitchFamily="18" charset="0"/>
              <a:ea typeface="黑体" panose="02010600030101010101" pitchFamily="49" charset="-122"/>
            </a:endParaRPr>
          </a:p>
          <a:p>
            <a:pPr algn="just">
              <a:buNone/>
            </a:pPr>
            <a:r>
              <a:rPr lang="zh-CN" altLang="en-US" sz="2000" b="0" dirty="0">
                <a:solidFill>
                  <a:srgbClr val="000000"/>
                </a:solidFill>
                <a:latin typeface="Times New Roman" panose="02020603050405020304" pitchFamily="18" charset="0"/>
                <a:ea typeface="黑体" panose="02010600030101010101" pitchFamily="49" charset="-122"/>
              </a:rPr>
              <a:t>            It is clear that a successful introduction of the two procedures is sure to reflect on the waiting staff's better awareness of good service and an improvement in the hotel's image</a:t>
            </a:r>
            <a:endParaRPr lang="zh-CN" altLang="en-US" sz="2000" b="0" dirty="0">
              <a:solidFill>
                <a:srgbClr val="000000"/>
              </a:solidFill>
              <a:latin typeface="Times New Roman" panose="02020603050405020304" pitchFamily="18" charset="0"/>
              <a:ea typeface="黑体" panose="02010600030101010101" pitchFamily="49" charset="-122"/>
            </a:endParaRPr>
          </a:p>
          <a:p>
            <a:pPr algn="just">
              <a:buNone/>
            </a:pPr>
            <a:endParaRPr lang="zh-CN" altLang="en-US" sz="2000" b="0" dirty="0">
              <a:solidFill>
                <a:srgbClr val="000000"/>
              </a:solidFill>
              <a:latin typeface="Times New Roman" panose="02020603050405020304" pitchFamily="18" charset="0"/>
              <a:ea typeface="黑体" panose="02010600030101010101" pitchFamily="49" charset="-122"/>
            </a:endParaRPr>
          </a:p>
          <a:p>
            <a:pPr algn="just">
              <a:buNone/>
            </a:pPr>
            <a:r>
              <a:rPr lang="zh-CN" altLang="en-US" sz="2000" dirty="0">
                <a:solidFill>
                  <a:srgbClr val="000000"/>
                </a:solidFill>
                <a:latin typeface="Times New Roman" panose="02020603050405020304" pitchFamily="18" charset="0"/>
                <a:ea typeface="黑体" panose="02010600030101010101" pitchFamily="49" charset="-122"/>
              </a:rPr>
              <a:t>     Recommendations</a:t>
            </a:r>
            <a:endParaRPr lang="zh-CN" altLang="en-US" sz="2000" dirty="0">
              <a:solidFill>
                <a:srgbClr val="000000"/>
              </a:solidFill>
              <a:latin typeface="Times New Roman" panose="02020603050405020304" pitchFamily="18" charset="0"/>
              <a:ea typeface="黑体" panose="02010600030101010101" pitchFamily="49" charset="-122"/>
            </a:endParaRPr>
          </a:p>
          <a:p>
            <a:pPr algn="just">
              <a:buNone/>
            </a:pPr>
            <a:r>
              <a:rPr lang="zh-CN" altLang="en-US" sz="2000" b="0" dirty="0">
                <a:solidFill>
                  <a:srgbClr val="000000"/>
                </a:solidFill>
                <a:latin typeface="Times New Roman" panose="02020603050405020304" pitchFamily="18" charset="0"/>
                <a:ea typeface="黑体" panose="02010600030101010101" pitchFamily="49" charset="-122"/>
              </a:rPr>
              <a:t>             It is suggested that these two procedures(staff's check-up and regular evening briefings ) should be applied in the restaurant department of our hotel.</a:t>
            </a:r>
            <a:endParaRPr lang="zh-CN" altLang="en-US" sz="2000" b="0" dirty="0">
              <a:solidFill>
                <a:srgbClr val="000000"/>
              </a:solidFill>
              <a:latin typeface="Times New Roman" panose="02020603050405020304" pitchFamily="18" charset="0"/>
              <a:ea typeface="黑体" panose="02010600030101010101" pitchFamily="49" charset="-122"/>
            </a:endParaRPr>
          </a:p>
          <a:p>
            <a:pPr algn="just">
              <a:buNone/>
            </a:pPr>
            <a:endParaRPr lang="zh-CN" altLang="en-US" sz="2000" b="0" dirty="0">
              <a:solidFill>
                <a:srgbClr val="000000"/>
              </a:solidFill>
              <a:latin typeface="Times New Roman" panose="02020603050405020304" pitchFamily="18" charset="0"/>
              <a:ea typeface="黑体" panose="02010600030101010101" pitchFamily="49" charset="-122"/>
            </a:endParaRPr>
          </a:p>
          <a:p>
            <a:pPr algn="just">
              <a:buNone/>
            </a:pPr>
            <a:endParaRPr lang="zh-CN" altLang="en-US" sz="2000" b="0" dirty="0">
              <a:solidFill>
                <a:srgbClr val="282917"/>
              </a:solidFill>
              <a:latin typeface="Times New Roman" panose="02020603050405020304" pitchFamily="18" charset="0"/>
              <a:ea typeface="黑体" panose="02010600030101010101" pitchFamily="49" charset="-122"/>
            </a:endParaRPr>
          </a:p>
          <a:p>
            <a:pPr algn="just">
              <a:buNone/>
            </a:pPr>
            <a:endParaRPr lang="zh-CN" altLang="en-US" sz="2000" b="0" dirty="0">
              <a:solidFill>
                <a:srgbClr val="282917"/>
              </a:solidFill>
              <a:latin typeface="Times New Roman" panose="02020603050405020304" pitchFamily="18" charset="0"/>
              <a:ea typeface="黑体" panose="02010600030101010101" pitchFamily="49" charset="-122"/>
            </a:endParaRPr>
          </a:p>
          <a:p>
            <a:pPr algn="just">
              <a:buNone/>
            </a:pPr>
            <a:endParaRPr lang="zh-CN" altLang="en-US" sz="2000" b="0" dirty="0">
              <a:solidFill>
                <a:srgbClr val="282917"/>
              </a:solidFill>
              <a:latin typeface="Times New Roman" panose="02020603050405020304" pitchFamily="18" charset="0"/>
              <a:ea typeface="黑体" panose="02010600030101010101" pitchFamily="49" charset="-122"/>
            </a:endParaRPr>
          </a:p>
        </p:txBody>
      </p:sp>
    </p:spTree>
  </p:cSld>
  <p:clrMapOvr>
    <a:masterClrMapping/>
  </p:clrMapOvr>
  <p:transition>
    <p:sndAc>
      <p:stSnd>
        <p:snd r:embed="rId1" name="camera.wav"/>
      </p:stSnd>
    </p:sndAc>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034" name="组合 26111"/>
          <p:cNvGrpSpPr/>
          <p:nvPr/>
        </p:nvGrpSpPr>
        <p:grpSpPr>
          <a:xfrm>
            <a:off x="5932488" y="5632450"/>
            <a:ext cx="669925" cy="654050"/>
            <a:chOff x="0" y="0"/>
            <a:chExt cx="515" cy="505"/>
          </a:xfrm>
        </p:grpSpPr>
        <p:sp>
          <p:nvSpPr>
            <p:cNvPr id="44035" name="椭圆 26112"/>
            <p:cNvSpPr>
              <a:spLocks noChangeArrowheads="1"/>
            </p:cNvSpPr>
            <p:nvPr/>
          </p:nvSpPr>
          <p:spPr bwMode="auto">
            <a:xfrm>
              <a:off x="0" y="0"/>
              <a:ext cx="515" cy="505"/>
            </a:xfrm>
            <a:prstGeom prst="ellipse">
              <a:avLst/>
            </a:prstGeom>
            <a:gradFill rotWithShape="1">
              <a:gsLst>
                <a:gs pos="0">
                  <a:srgbClr val="1F3A4A"/>
                </a:gs>
                <a:gs pos="50000">
                  <a:schemeClr val="hlink"/>
                </a:gs>
                <a:gs pos="100000">
                  <a:srgbClr val="1F3A4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45067" name="图片 26113" descr="sphere_highlight"/>
            <p:cNvPicPr>
              <a:picLocks noChangeAspect="1"/>
            </p:cNvPicPr>
            <p:nvPr/>
          </p:nvPicPr>
          <p:blipFill>
            <a:blip r:embed="rId1" cstate="print"/>
            <a:stretch>
              <a:fillRect/>
            </a:stretch>
          </p:blipFill>
          <p:spPr>
            <a:xfrm>
              <a:off x="19" y="2"/>
              <a:ext cx="470" cy="241"/>
            </a:xfrm>
            <a:prstGeom prst="rect">
              <a:avLst/>
            </a:prstGeom>
            <a:noFill/>
            <a:ln w="9525">
              <a:noFill/>
            </a:ln>
          </p:spPr>
        </p:pic>
      </p:grpSp>
      <p:grpSp>
        <p:nvGrpSpPr>
          <p:cNvPr id="44037" name="组合 26114"/>
          <p:cNvGrpSpPr/>
          <p:nvPr/>
        </p:nvGrpSpPr>
        <p:grpSpPr>
          <a:xfrm>
            <a:off x="7323138" y="5181600"/>
            <a:ext cx="349250" cy="339725"/>
            <a:chOff x="0" y="0"/>
            <a:chExt cx="515" cy="505"/>
          </a:xfrm>
        </p:grpSpPr>
        <p:sp>
          <p:nvSpPr>
            <p:cNvPr id="44038" name="椭圆 26115"/>
            <p:cNvSpPr>
              <a:spLocks noChangeArrowheads="1"/>
            </p:cNvSpPr>
            <p:nvPr/>
          </p:nvSpPr>
          <p:spPr bwMode="auto">
            <a:xfrm>
              <a:off x="0" y="0"/>
              <a:ext cx="515" cy="505"/>
            </a:xfrm>
            <a:prstGeom prst="ellipse">
              <a:avLst/>
            </a:prstGeom>
            <a:gradFill rotWithShape="1">
              <a:gsLst>
                <a:gs pos="0">
                  <a:srgbClr val="4F4E36"/>
                </a:gs>
                <a:gs pos="50000">
                  <a:schemeClr val="folHlink"/>
                </a:gs>
                <a:gs pos="100000">
                  <a:srgbClr val="4F4E36"/>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45065" name="图片 26116" descr="sphere_highlight"/>
            <p:cNvPicPr>
              <a:picLocks noChangeAspect="1"/>
            </p:cNvPicPr>
            <p:nvPr/>
          </p:nvPicPr>
          <p:blipFill>
            <a:blip r:embed="rId2" cstate="print"/>
            <a:stretch>
              <a:fillRect/>
            </a:stretch>
          </p:blipFill>
          <p:spPr>
            <a:xfrm>
              <a:off x="19" y="2"/>
              <a:ext cx="470" cy="241"/>
            </a:xfrm>
            <a:prstGeom prst="rect">
              <a:avLst/>
            </a:prstGeom>
            <a:noFill/>
            <a:ln w="9525">
              <a:noFill/>
            </a:ln>
          </p:spPr>
        </p:pic>
      </p:grpSp>
      <p:sp>
        <p:nvSpPr>
          <p:cNvPr id="44040" name="椭圆 26117"/>
          <p:cNvSpPr/>
          <p:nvPr/>
        </p:nvSpPr>
        <p:spPr>
          <a:xfrm>
            <a:off x="3862388" y="5168900"/>
            <a:ext cx="1082675" cy="1071563"/>
          </a:xfrm>
          <a:prstGeom prst="ellipse">
            <a:avLst/>
          </a:prstGeom>
          <a:blipFill rotWithShape="1">
            <a:blip r:embed="rId3" cstate="print"/>
            <a:stretch>
              <a:fillRect/>
            </a:stretch>
          </a:blipFill>
          <a:ln w="28575"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Font typeface="Arial" panose="020B0604020202020204" pitchFamily="34" charset="0"/>
              <a:buNone/>
            </a:pPr>
            <a:endParaRPr lang="zh-CN" altLang="en-US" sz="1800" dirty="0">
              <a:solidFill>
                <a:schemeClr val="tx1"/>
              </a:solidFill>
            </a:endParaRPr>
          </a:p>
        </p:txBody>
      </p:sp>
      <p:sp>
        <p:nvSpPr>
          <p:cNvPr id="44041" name="椭圆 26118"/>
          <p:cNvSpPr/>
          <p:nvPr/>
        </p:nvSpPr>
        <p:spPr>
          <a:xfrm>
            <a:off x="0" y="400050"/>
            <a:ext cx="2609850" cy="2624138"/>
          </a:xfrm>
          <a:prstGeom prst="ellipse">
            <a:avLst/>
          </a:prstGeom>
          <a:blipFill rotWithShape="1">
            <a:blip r:embed="rId4" cstate="print"/>
            <a:stretch>
              <a:fillRect/>
            </a:stretch>
          </a:blipFill>
          <a:ln w="76200"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Font typeface="Arial" panose="020B0604020202020204" pitchFamily="34" charset="0"/>
              <a:buNone/>
            </a:pPr>
            <a:endParaRPr lang="zh-CN" altLang="en-US" sz="1800" dirty="0">
              <a:solidFill>
                <a:schemeClr val="tx1"/>
              </a:solidFill>
            </a:endParaRPr>
          </a:p>
        </p:txBody>
      </p:sp>
      <p:sp>
        <p:nvSpPr>
          <p:cNvPr id="44042" name="椭圆 26119"/>
          <p:cNvSpPr/>
          <p:nvPr/>
        </p:nvSpPr>
        <p:spPr>
          <a:xfrm>
            <a:off x="1428750" y="3671888"/>
            <a:ext cx="1911350" cy="1892300"/>
          </a:xfrm>
          <a:prstGeom prst="ellipse">
            <a:avLst/>
          </a:prstGeom>
          <a:blipFill rotWithShape="1">
            <a:blip r:embed="rId5" cstate="print"/>
            <a:stretch>
              <a:fillRect/>
            </a:stretch>
          </a:blipFill>
          <a:ln w="57150"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Font typeface="Arial" panose="020B0604020202020204" pitchFamily="34" charset="0"/>
              <a:buNone/>
            </a:pPr>
            <a:endParaRPr lang="zh-CN" altLang="en-US" sz="1800" dirty="0">
              <a:solidFill>
                <a:schemeClr val="tx1"/>
              </a:solidFill>
            </a:endParaRPr>
          </a:p>
        </p:txBody>
      </p:sp>
      <p:sp>
        <p:nvSpPr>
          <p:cNvPr id="45063" name="TextBox 13"/>
          <p:cNvSpPr txBox="1"/>
          <p:nvPr/>
        </p:nvSpPr>
        <p:spPr>
          <a:xfrm>
            <a:off x="2595563" y="2522640"/>
            <a:ext cx="6548437" cy="2308225"/>
          </a:xfrm>
          <a:prstGeom prst="rect">
            <a:avLst/>
          </a:prstGeom>
          <a:noFill/>
          <a:ln w="9525">
            <a:noFill/>
          </a:ln>
        </p:spPr>
        <p:txBody>
          <a:bodyPr>
            <a:spAutoFit/>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eaLnBrk="1" hangingPunct="1">
              <a:spcBef>
                <a:spcPct val="0"/>
              </a:spcBef>
              <a:buSzTx/>
              <a:buFont typeface="Arial" panose="020B0604020202020204" pitchFamily="34" charset="0"/>
              <a:buNone/>
            </a:pPr>
            <a:r>
              <a:rPr lang="en-US" altLang="zh-CN" sz="3600" dirty="0">
                <a:solidFill>
                  <a:srgbClr val="282917"/>
                </a:solidFill>
                <a:latin typeface="Times New Roman" panose="02020603050405020304" pitchFamily="18" charset="0"/>
                <a:cs typeface="Times New Roman" panose="02020603050405020304" pitchFamily="18" charset="0"/>
              </a:rPr>
              <a:t>Thank you for your attention !</a:t>
            </a:r>
            <a:endParaRPr lang="en-US" altLang="zh-CN" sz="3600" dirty="0">
              <a:solidFill>
                <a:srgbClr val="282917"/>
              </a:solidFill>
              <a:latin typeface="Times New Roman" panose="02020603050405020304" pitchFamily="18" charset="0"/>
              <a:cs typeface="Times New Roman" panose="02020603050405020304" pitchFamily="18" charset="0"/>
            </a:endParaRPr>
          </a:p>
          <a:p>
            <a:pPr marL="0" lvl="0" indent="0" eaLnBrk="1" hangingPunct="1">
              <a:spcBef>
                <a:spcPct val="0"/>
              </a:spcBef>
              <a:buSzTx/>
              <a:buFont typeface="Arial" panose="020B0604020202020204" pitchFamily="34" charset="0"/>
              <a:buNone/>
            </a:pPr>
            <a:r>
              <a:rPr lang="en-US" altLang="zh-CN" sz="3600" dirty="0">
                <a:solidFill>
                  <a:srgbClr val="282917"/>
                </a:solidFill>
                <a:latin typeface="Times New Roman" panose="02020603050405020304" pitchFamily="18" charset="0"/>
                <a:cs typeface="Times New Roman" panose="02020603050405020304" pitchFamily="18" charset="0"/>
              </a:rPr>
              <a:t>                          </a:t>
            </a:r>
            <a:r>
              <a:rPr lang="zh-CN" altLang="en-US" sz="3600" dirty="0">
                <a:solidFill>
                  <a:srgbClr val="282917"/>
                </a:solidFill>
                <a:latin typeface="Times New Roman" panose="02020603050405020304" pitchFamily="18" charset="0"/>
                <a:cs typeface="Times New Roman" panose="02020603050405020304" pitchFamily="18" charset="0"/>
              </a:rPr>
              <a:t>谢谢观赏！</a:t>
            </a:r>
            <a:endParaRPr lang="en-US" altLang="zh-CN" sz="3600" dirty="0">
              <a:solidFill>
                <a:srgbClr val="282917"/>
              </a:solidFill>
              <a:latin typeface="Times New Roman" panose="02020603050405020304" pitchFamily="18" charset="0"/>
              <a:cs typeface="Times New Roman" panose="02020603050405020304" pitchFamily="18" charset="0"/>
            </a:endParaRPr>
          </a:p>
          <a:p>
            <a:pPr marL="0" lvl="0" indent="0" eaLnBrk="1" hangingPunct="1">
              <a:spcBef>
                <a:spcPct val="0"/>
              </a:spcBef>
              <a:buSzTx/>
              <a:buFont typeface="Arial" panose="020B0604020202020204" pitchFamily="34" charset="0"/>
              <a:buNone/>
            </a:pPr>
            <a:r>
              <a:rPr lang="en-US" altLang="zh-CN" sz="3600" dirty="0">
                <a:solidFill>
                  <a:srgbClr val="282917"/>
                </a:solidFill>
                <a:latin typeface="Times New Roman" panose="02020603050405020304" pitchFamily="18" charset="0"/>
                <a:cs typeface="Times New Roman" panose="02020603050405020304" pitchFamily="18" charset="0"/>
              </a:rPr>
              <a:t>            </a:t>
            </a:r>
            <a:endParaRPr lang="en-US" altLang="zh-CN" sz="3600" dirty="0">
              <a:solidFill>
                <a:srgbClr val="282917"/>
              </a:solidFill>
              <a:latin typeface="Times New Roman" panose="02020603050405020304" pitchFamily="18" charset="0"/>
              <a:cs typeface="Times New Roman" panose="02020603050405020304" pitchFamily="18" charset="0"/>
            </a:endParaRPr>
          </a:p>
          <a:p>
            <a:pPr marL="0" lvl="0" indent="0" eaLnBrk="1" hangingPunct="1">
              <a:spcBef>
                <a:spcPct val="0"/>
              </a:spcBef>
              <a:buSzTx/>
              <a:buFont typeface="Arial" panose="020B0604020202020204" pitchFamily="34" charset="0"/>
              <a:buNone/>
            </a:pPr>
            <a:r>
              <a:rPr lang="en-US" altLang="zh-CN" sz="3600" dirty="0">
                <a:solidFill>
                  <a:srgbClr val="282917"/>
                </a:solidFill>
                <a:latin typeface="Times New Roman" panose="02020603050405020304" pitchFamily="18" charset="0"/>
                <a:cs typeface="Times New Roman" panose="02020603050405020304" pitchFamily="18" charset="0"/>
              </a:rPr>
              <a:t>                    </a:t>
            </a:r>
            <a:endParaRPr lang="zh-CN" altLang="en-US" sz="240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6"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2200"/>
                                  </p:stCondLst>
                                  <p:childTnLst>
                                    <p:set>
                                      <p:cBhvr>
                                        <p:cTn id="6" dur="1" fill="hold">
                                          <p:stCondLst>
                                            <p:cond delay="0"/>
                                          </p:stCondLst>
                                        </p:cTn>
                                        <p:tgtEl>
                                          <p:spTgt spid="44037"/>
                                        </p:tgtEl>
                                        <p:attrNameLst>
                                          <p:attrName>style.visibility</p:attrName>
                                        </p:attrNameLst>
                                      </p:cBhvr>
                                      <p:to>
                                        <p:strVal val="visible"/>
                                      </p:to>
                                    </p:set>
                                    <p:anim calcmode="lin" valueType="num">
                                      <p:cBhvr>
                                        <p:cTn id="7" dur="1000" fill="hold"/>
                                        <p:tgtEl>
                                          <p:spTgt spid="44037"/>
                                        </p:tgtEl>
                                        <p:attrNameLst>
                                          <p:attrName>ppt_w</p:attrName>
                                        </p:attrNameLst>
                                      </p:cBhvr>
                                      <p:tavLst>
                                        <p:tav tm="0">
                                          <p:val>
                                            <p:fltVal val="0"/>
                                          </p:val>
                                        </p:tav>
                                        <p:tav tm="100000">
                                          <p:val>
                                            <p:strVal val="#ppt_w"/>
                                          </p:val>
                                        </p:tav>
                                      </p:tavLst>
                                    </p:anim>
                                    <p:anim calcmode="lin" valueType="num">
                                      <p:cBhvr>
                                        <p:cTn id="8" dur="1000" fill="hold"/>
                                        <p:tgtEl>
                                          <p:spTgt spid="44037"/>
                                        </p:tgtEl>
                                        <p:attrNameLst>
                                          <p:attrName>ppt_h</p:attrName>
                                        </p:attrNameLst>
                                      </p:cBhvr>
                                      <p:tavLst>
                                        <p:tav tm="0">
                                          <p:val>
                                            <p:fltVal val="0"/>
                                          </p:val>
                                        </p:tav>
                                        <p:tav tm="100000">
                                          <p:val>
                                            <p:strVal val="#ppt_h"/>
                                          </p:val>
                                        </p:tav>
                                      </p:tavLst>
                                    </p:anim>
                                    <p:animEffect transition="in" filter="fade">
                                      <p:cBhvr>
                                        <p:cTn id="9" dur="1000"/>
                                        <p:tgtEl>
                                          <p:spTgt spid="44037"/>
                                        </p:tgtEl>
                                      </p:cBhvr>
                                    </p:animEffect>
                                  </p:childTnLst>
                                </p:cTn>
                              </p:par>
                              <p:par>
                                <p:cTn id="10" presetID="37" presetClass="path" presetSubtype="0" accel="50000" decel="50000" fill="hold" nodeType="withEffect">
                                  <p:stCondLst>
                                    <p:cond delay="2300"/>
                                  </p:stCondLst>
                                  <p:childTnLst>
                                    <p:animMotion origin="layout" path="M 0.0559 -0.10479 C 0.0559 -0.10456 0.05156 -0.05136 0.0401 -0.02661 C 0.02864 -0.00185 -0.00226 0.00462 -0.0184 -0.00579 " pathEditMode="relative" rAng="0" ptsTypes="fsf">
                                      <p:cBhvr>
                                        <p:cTn id="11" dur="1000" fill="hold"/>
                                        <p:tgtEl>
                                          <p:spTgt spid="44037"/>
                                        </p:tgtEl>
                                        <p:attrNameLst>
                                          <p:attrName>ppt_x</p:attrName>
                                          <p:attrName>ppt_y</p:attrName>
                                        </p:attrNameLst>
                                      </p:cBhvr>
                                      <p:rCtr x="-369900" y="550000"/>
                                    </p:animMotion>
                                  </p:childTnLst>
                                </p:cTn>
                              </p:par>
                              <p:par>
                                <p:cTn id="12" presetID="53" presetClass="entr" presetSubtype="16" fill="hold" nodeType="withEffect">
                                  <p:stCondLst>
                                    <p:cond delay="2800"/>
                                  </p:stCondLst>
                                  <p:childTnLst>
                                    <p:set>
                                      <p:cBhvr>
                                        <p:cTn id="13" dur="1" fill="hold">
                                          <p:stCondLst>
                                            <p:cond delay="0"/>
                                          </p:stCondLst>
                                        </p:cTn>
                                        <p:tgtEl>
                                          <p:spTgt spid="44034"/>
                                        </p:tgtEl>
                                        <p:attrNameLst>
                                          <p:attrName>style.visibility</p:attrName>
                                        </p:attrNameLst>
                                      </p:cBhvr>
                                      <p:to>
                                        <p:strVal val="visible"/>
                                      </p:to>
                                    </p:set>
                                    <p:anim calcmode="lin" valueType="num">
                                      <p:cBhvr>
                                        <p:cTn id="14" dur="1000" fill="hold"/>
                                        <p:tgtEl>
                                          <p:spTgt spid="44034"/>
                                        </p:tgtEl>
                                        <p:attrNameLst>
                                          <p:attrName>ppt_w</p:attrName>
                                        </p:attrNameLst>
                                      </p:cBhvr>
                                      <p:tavLst>
                                        <p:tav tm="0">
                                          <p:val>
                                            <p:fltVal val="0"/>
                                          </p:val>
                                        </p:tav>
                                        <p:tav tm="100000">
                                          <p:val>
                                            <p:strVal val="#ppt_w"/>
                                          </p:val>
                                        </p:tav>
                                      </p:tavLst>
                                    </p:anim>
                                    <p:anim calcmode="lin" valueType="num">
                                      <p:cBhvr>
                                        <p:cTn id="15" dur="1000" fill="hold"/>
                                        <p:tgtEl>
                                          <p:spTgt spid="44034"/>
                                        </p:tgtEl>
                                        <p:attrNameLst>
                                          <p:attrName>ppt_h</p:attrName>
                                        </p:attrNameLst>
                                      </p:cBhvr>
                                      <p:tavLst>
                                        <p:tav tm="0">
                                          <p:val>
                                            <p:fltVal val="0"/>
                                          </p:val>
                                        </p:tav>
                                        <p:tav tm="100000">
                                          <p:val>
                                            <p:strVal val="#ppt_h"/>
                                          </p:val>
                                        </p:tav>
                                      </p:tavLst>
                                    </p:anim>
                                    <p:animEffect transition="in" filter="fade">
                                      <p:cBhvr>
                                        <p:cTn id="16" dur="1000"/>
                                        <p:tgtEl>
                                          <p:spTgt spid="44034"/>
                                        </p:tgtEl>
                                      </p:cBhvr>
                                    </p:animEffect>
                                  </p:childTnLst>
                                </p:cTn>
                              </p:par>
                              <p:par>
                                <p:cTn id="17" presetID="37" presetClass="path" presetSubtype="0" accel="50000" decel="50000" fill="hold" nodeType="withEffect">
                                  <p:stCondLst>
                                    <p:cond delay="2800"/>
                                  </p:stCondLst>
                                  <p:childTnLst>
                                    <p:animMotion origin="layout" path="M 0.14236 -0.15476 C 0.14236 -0.15452 0.12535 -0.04603 0.10382 -0.01758 C 0.08229 0.01087 0.00382 0.02244 -0.0342 0.01874 " pathEditMode="relative" rAng="0" ptsTypes="fsf">
                                      <p:cBhvr>
                                        <p:cTn id="18" dur="1000" fill="hold"/>
                                        <p:tgtEl>
                                          <p:spTgt spid="44034"/>
                                        </p:tgtEl>
                                        <p:attrNameLst>
                                          <p:attrName>ppt_x</p:attrName>
                                          <p:attrName>ppt_y</p:attrName>
                                        </p:attrNameLst>
                                      </p:cBhvr>
                                      <p:rCtr x="-879900" y="890000"/>
                                    </p:animMotion>
                                  </p:childTnLst>
                                </p:cTn>
                              </p:par>
                            </p:childTnLst>
                          </p:cTn>
                        </p:par>
                        <p:par>
                          <p:cTn id="19" fill="hold">
                            <p:stCondLst>
                              <p:cond delay="3200"/>
                            </p:stCondLst>
                            <p:childTnLst>
                              <p:par>
                                <p:cTn id="20" presetID="10" presetClass="entr" presetSubtype="0" fill="hold" nodeType="afterEffect">
                                  <p:stCondLst>
                                    <p:cond delay="0"/>
                                  </p:stCondLst>
                                  <p:childTnLst>
                                    <p:set>
                                      <p:cBhvr>
                                        <p:cTn id="21" dur="1" fill="hold">
                                          <p:stCondLst>
                                            <p:cond delay="0"/>
                                          </p:stCondLst>
                                        </p:cTn>
                                        <p:tgtEl>
                                          <p:spTgt spid="44040"/>
                                        </p:tgtEl>
                                        <p:attrNameLst>
                                          <p:attrName>style.visibility</p:attrName>
                                        </p:attrNameLst>
                                      </p:cBhvr>
                                      <p:to>
                                        <p:strVal val="visible"/>
                                      </p:to>
                                    </p:set>
                                    <p:animEffect transition="in" filter="fade">
                                      <p:cBhvr>
                                        <p:cTn id="22" dur="1000"/>
                                        <p:tgtEl>
                                          <p:spTgt spid="44040"/>
                                        </p:tgtEl>
                                      </p:cBhvr>
                                    </p:animEffect>
                                  </p:childTnLst>
                                </p:cTn>
                              </p:par>
                            </p:childTnLst>
                          </p:cTn>
                        </p:par>
                        <p:par>
                          <p:cTn id="23" fill="hold">
                            <p:stCondLst>
                              <p:cond delay="4200"/>
                            </p:stCondLst>
                            <p:childTnLst>
                              <p:par>
                                <p:cTn id="24" presetID="10" presetClass="entr" presetSubtype="0" fill="hold" nodeType="afterEffect">
                                  <p:stCondLst>
                                    <p:cond delay="0"/>
                                  </p:stCondLst>
                                  <p:childTnLst>
                                    <p:set>
                                      <p:cBhvr>
                                        <p:cTn id="25" dur="1" fill="hold">
                                          <p:stCondLst>
                                            <p:cond delay="0"/>
                                          </p:stCondLst>
                                        </p:cTn>
                                        <p:tgtEl>
                                          <p:spTgt spid="44042"/>
                                        </p:tgtEl>
                                        <p:attrNameLst>
                                          <p:attrName>style.visibility</p:attrName>
                                        </p:attrNameLst>
                                      </p:cBhvr>
                                      <p:to>
                                        <p:strVal val="visible"/>
                                      </p:to>
                                    </p:set>
                                    <p:animEffect transition="in" filter="fade">
                                      <p:cBhvr>
                                        <p:cTn id="26" dur="1000"/>
                                        <p:tgtEl>
                                          <p:spTgt spid="44042"/>
                                        </p:tgtEl>
                                      </p:cBhvr>
                                    </p:animEffect>
                                  </p:childTnLst>
                                </p:cTn>
                              </p:par>
                            </p:childTnLst>
                          </p:cTn>
                        </p:par>
                        <p:par>
                          <p:cTn id="27" fill="hold">
                            <p:stCondLst>
                              <p:cond delay="5200"/>
                            </p:stCondLst>
                            <p:childTnLst>
                              <p:par>
                                <p:cTn id="28" presetID="10" presetClass="entr" presetSubtype="0" fill="hold" nodeType="afterEffect">
                                  <p:stCondLst>
                                    <p:cond delay="0"/>
                                  </p:stCondLst>
                                  <p:childTnLst>
                                    <p:set>
                                      <p:cBhvr>
                                        <p:cTn id="29" dur="1" fill="hold">
                                          <p:stCondLst>
                                            <p:cond delay="0"/>
                                          </p:stCondLst>
                                        </p:cTn>
                                        <p:tgtEl>
                                          <p:spTgt spid="44041"/>
                                        </p:tgtEl>
                                        <p:attrNameLst>
                                          <p:attrName>style.visibility</p:attrName>
                                        </p:attrNameLst>
                                      </p:cBhvr>
                                      <p:to>
                                        <p:strVal val="visible"/>
                                      </p:to>
                                    </p:set>
                                    <p:animEffect transition="in" filter="fade">
                                      <p:cBhvr>
                                        <p:cTn id="30" dur="1000"/>
                                        <p:tgtEl>
                                          <p:spTgt spid="440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内容占位符 2"/>
          <p:cNvSpPr>
            <a:spLocks noGrp="1"/>
          </p:cNvSpPr>
          <p:nvPr>
            <p:ph idx="1"/>
          </p:nvPr>
        </p:nvSpPr>
        <p:spPr>
          <a:xfrm>
            <a:off x="1060450" y="1428750"/>
            <a:ext cx="7699375" cy="4587875"/>
          </a:xfrm>
        </p:spPr>
        <p:txBody>
          <a:bodyPr vert="horz" wrap="square" lIns="91440" tIns="45720" rIns="91440" bIns="45720" anchor="t" anchorCtr="0"/>
          <a:lstStyle/>
          <a:p>
            <a:pPr algn="just">
              <a:buNone/>
            </a:pPr>
            <a:r>
              <a:rPr lang="zh-CN" altLang="en-US" sz="2000" dirty="0">
                <a:latin typeface="Times New Roman" panose="02020603050405020304" pitchFamily="18" charset="0"/>
                <a:cs typeface="Times New Roman" panose="02020603050405020304" pitchFamily="18" charset="0"/>
              </a:rPr>
              <a:t>     </a:t>
            </a:r>
            <a:r>
              <a:rPr lang="zh-CN" altLang="en-US" sz="2000" dirty="0">
                <a:solidFill>
                  <a:srgbClr val="282917"/>
                </a:solidFill>
                <a:latin typeface="Times New Roman" panose="02020603050405020304" pitchFamily="18" charset="0"/>
                <a:cs typeface="Times New Roman" panose="02020603050405020304" pitchFamily="18" charset="0"/>
              </a:rPr>
              <a:t>Business Writing Process</a:t>
            </a:r>
            <a:r>
              <a:rPr lang="zh-CN" altLang="en-US" sz="2000" b="0" dirty="0">
                <a:solidFill>
                  <a:srgbClr val="282917"/>
                </a:solidFill>
                <a:latin typeface="Times New Roman" panose="02020603050405020304" pitchFamily="18" charset="0"/>
                <a:cs typeface="Times New Roman" panose="02020603050405020304" pitchFamily="18" charset="0"/>
              </a:rPr>
              <a:t>（商务写作的步骤） may be summarized as  five steps. </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282917"/>
                </a:solidFill>
                <a:latin typeface="Times New Roman" panose="02020603050405020304" pitchFamily="18" charset="0"/>
                <a:cs typeface="Times New Roman" panose="02020603050405020304" pitchFamily="18" charset="0"/>
              </a:rPr>
              <a:t>             First, </a:t>
            </a:r>
            <a:r>
              <a:rPr lang="zh-CN" altLang="en-US" sz="2000" dirty="0">
                <a:solidFill>
                  <a:srgbClr val="282917"/>
                </a:solidFill>
                <a:latin typeface="Times New Roman" panose="02020603050405020304" pitchFamily="18" charset="0"/>
                <a:cs typeface="Times New Roman" panose="02020603050405020304" pitchFamily="18" charset="0"/>
              </a:rPr>
              <a:t>preparing</a:t>
            </a:r>
            <a:r>
              <a:rPr lang="zh-CN" altLang="en-US" sz="2000" b="0" dirty="0">
                <a:solidFill>
                  <a:srgbClr val="282917"/>
                </a:solidFill>
                <a:latin typeface="Times New Roman" panose="02020603050405020304" pitchFamily="18" charset="0"/>
                <a:cs typeface="Times New Roman" panose="02020603050405020304" pitchFamily="18" charset="0"/>
              </a:rPr>
              <a:t>(准备）, involves making it clear about the objective, the reader, and the scope of writing. The objective is the purpose of writing. A careful reader analysis is crucial to achieving the writing objective. It also determines the scope of the writing task. The scope of the writing refers to the kind and amount of information for the reader to understand the objective. </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282917"/>
                </a:solidFill>
                <a:latin typeface="Times New Roman" panose="02020603050405020304" pitchFamily="18" charset="0"/>
                <a:cs typeface="Times New Roman" panose="02020603050405020304" pitchFamily="18" charset="0"/>
              </a:rPr>
              <a:t>             Second, </a:t>
            </a:r>
            <a:r>
              <a:rPr lang="zh-CN" altLang="en-US" sz="2000" dirty="0">
                <a:solidFill>
                  <a:srgbClr val="282917"/>
                </a:solidFill>
                <a:latin typeface="Times New Roman" panose="02020603050405020304" pitchFamily="18" charset="0"/>
                <a:cs typeface="Times New Roman" panose="02020603050405020304" pitchFamily="18" charset="0"/>
              </a:rPr>
              <a:t>formatting</a:t>
            </a:r>
            <a:r>
              <a:rPr lang="zh-CN" altLang="en-US" sz="2000" b="0" dirty="0">
                <a:solidFill>
                  <a:srgbClr val="282917"/>
                </a:solidFill>
                <a:latin typeface="Times New Roman" panose="02020603050405020304" pitchFamily="18" charset="0"/>
                <a:cs typeface="Times New Roman" panose="02020603050405020304" pitchFamily="18" charset="0"/>
              </a:rPr>
              <a:t>（布局）, refers to choosing the format or layout of the document. It involves choosing the right way of presenting the document and making the document more readable. Successful formatting may lead to a favorable attitude of the reader to what is written. </a:t>
            </a: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内容占位符 2"/>
          <p:cNvSpPr>
            <a:spLocks noGrp="1"/>
          </p:cNvSpPr>
          <p:nvPr>
            <p:ph idx="1"/>
          </p:nvPr>
        </p:nvSpPr>
        <p:spPr>
          <a:xfrm>
            <a:off x="971295" y="1356801"/>
            <a:ext cx="7759700" cy="5049837"/>
          </a:xfrm>
        </p:spPr>
        <p:txBody>
          <a:bodyPr vert="horz" wrap="square" lIns="91440" tIns="45720" rIns="91440" bIns="45720" anchor="t" anchorCtr="0"/>
          <a:lstStyle/>
          <a:p>
            <a:pPr algn="just">
              <a:buNone/>
            </a:pPr>
            <a:r>
              <a:rPr lang="zh-CN" altLang="en-US" sz="2000" b="0" dirty="0">
                <a:latin typeface="Times New Roman" panose="02020603050405020304" pitchFamily="18" charset="0"/>
                <a:cs typeface="Times New Roman" panose="02020603050405020304" pitchFamily="18" charset="0"/>
              </a:rPr>
              <a:t>             </a:t>
            </a:r>
            <a:r>
              <a:rPr lang="zh-CN" altLang="en-US" sz="2000" b="0" dirty="0">
                <a:solidFill>
                  <a:srgbClr val="000000"/>
                </a:solidFill>
                <a:latin typeface="Times New Roman" panose="02020603050405020304" pitchFamily="18" charset="0"/>
                <a:cs typeface="Times New Roman" panose="02020603050405020304" pitchFamily="18" charset="0"/>
              </a:rPr>
              <a:t>Third, </a:t>
            </a:r>
            <a:r>
              <a:rPr lang="zh-CN" altLang="en-US" sz="2000" dirty="0">
                <a:solidFill>
                  <a:srgbClr val="000000"/>
                </a:solidFill>
                <a:latin typeface="Times New Roman" panose="02020603050405020304" pitchFamily="18" charset="0"/>
                <a:cs typeface="Times New Roman" panose="02020603050405020304" pitchFamily="18" charset="0"/>
              </a:rPr>
              <a:t>organizing</a:t>
            </a:r>
            <a:r>
              <a:rPr lang="zh-CN" altLang="en-US" sz="2000" b="0" dirty="0">
                <a:solidFill>
                  <a:srgbClr val="000000"/>
                </a:solidFill>
                <a:latin typeface="Times New Roman" panose="02020603050405020304" pitchFamily="18" charset="0"/>
                <a:cs typeface="Times New Roman" panose="02020603050405020304" pitchFamily="18" charset="0"/>
              </a:rPr>
              <a:t>（组织）, involves gathering information, sorting details, and making outlines. The information can be gathered from other people, from documents available, or from the Internet. Notes then should be grouped according to the information they have in common. The result of organizing is an outline that will guide the next step of drafting.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              Forth, </a:t>
            </a:r>
            <a:r>
              <a:rPr lang="zh-CN" altLang="en-US" sz="2000" dirty="0">
                <a:solidFill>
                  <a:srgbClr val="000000"/>
                </a:solidFill>
                <a:latin typeface="Times New Roman" panose="02020603050405020304" pitchFamily="18" charset="0"/>
                <a:cs typeface="Times New Roman" panose="02020603050405020304" pitchFamily="18" charset="0"/>
              </a:rPr>
              <a:t>drafting</a:t>
            </a:r>
            <a:r>
              <a:rPr lang="zh-CN" altLang="en-US" sz="2000" b="0" dirty="0">
                <a:solidFill>
                  <a:srgbClr val="000000"/>
                </a:solidFill>
                <a:latin typeface="Times New Roman" panose="02020603050405020304" pitchFamily="18" charset="0"/>
                <a:cs typeface="Times New Roman" panose="02020603050405020304" pitchFamily="18" charset="0"/>
              </a:rPr>
              <a:t>（起草）, is the actual writing of the business document. It is considered as the most difficult, however, natural if previous steps have been accomplished.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              Fifth, </a:t>
            </a:r>
            <a:r>
              <a:rPr lang="zh-CN" altLang="en-US" sz="2000" dirty="0">
                <a:solidFill>
                  <a:srgbClr val="000000"/>
                </a:solidFill>
                <a:latin typeface="Times New Roman" panose="02020603050405020304" pitchFamily="18" charset="0"/>
                <a:cs typeface="Times New Roman" panose="02020603050405020304" pitchFamily="18" charset="0"/>
              </a:rPr>
              <a:t>revising</a:t>
            </a:r>
            <a:r>
              <a:rPr lang="zh-CN" altLang="en-US" sz="2000" b="0" dirty="0">
                <a:solidFill>
                  <a:srgbClr val="000000"/>
                </a:solidFill>
                <a:latin typeface="Times New Roman" panose="02020603050405020304" pitchFamily="18" charset="0"/>
                <a:cs typeface="Times New Roman" panose="02020603050405020304" pitchFamily="18" charset="0"/>
              </a:rPr>
              <a:t>（修改）, turns the drafts into a finished product. It involves more than just editing and proofreading concerning the format or language. A check on the overall tone is also necessary based on a careful reader analysis.</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endParaRPr lang="zh-CN" altLang="en-US" sz="2000" b="0" dirty="0">
              <a:solidFill>
                <a:schemeClr val="tx1"/>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内容占位符 2"/>
          <p:cNvSpPr>
            <a:spLocks noGrp="1"/>
          </p:cNvSpPr>
          <p:nvPr>
            <p:ph idx="1"/>
          </p:nvPr>
        </p:nvSpPr>
        <p:spPr>
          <a:xfrm>
            <a:off x="941388" y="1187450"/>
            <a:ext cx="7775575" cy="3752850"/>
          </a:xfrm>
        </p:spPr>
        <p:txBody>
          <a:bodyPr vert="horz" wrap="square" lIns="91440" tIns="45720" rIns="91440" bIns="45720" anchor="t" anchorCtr="0"/>
          <a:lstStyle/>
          <a:p>
            <a:pPr algn="just">
              <a:buNone/>
            </a:pPr>
            <a:r>
              <a:rPr lang="zh-CN" altLang="en-US" sz="2000" b="0" dirty="0">
                <a:latin typeface="Times New Roman" panose="02020603050405020304" pitchFamily="18" charset="0"/>
                <a:cs typeface="Times New Roman" panose="02020603050405020304" pitchFamily="18" charset="0"/>
              </a:rPr>
              <a:t>     </a:t>
            </a:r>
            <a:r>
              <a:rPr lang="zh-CN" altLang="en-US" sz="2000" dirty="0">
                <a:solidFill>
                  <a:srgbClr val="000000"/>
                </a:solidFill>
                <a:latin typeface="Times New Roman" panose="02020603050405020304" pitchFamily="18" charset="0"/>
                <a:cs typeface="Times New Roman" panose="02020603050405020304" pitchFamily="18" charset="0"/>
              </a:rPr>
              <a:t>Business Writing Principle</a:t>
            </a:r>
            <a:r>
              <a:rPr lang="zh-CN" altLang="en-US" sz="2000" b="0" dirty="0">
                <a:solidFill>
                  <a:srgbClr val="000000"/>
                </a:solidFill>
                <a:latin typeface="Times New Roman" panose="02020603050405020304" pitchFamily="18" charset="0"/>
                <a:cs typeface="Times New Roman" panose="02020603050405020304" pitchFamily="18" charset="0"/>
              </a:rPr>
              <a:t>（商务写作的原则） involves the commonly mentioned “5Cs”.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            Clarity（清晰） means one sentence for one meaning only. It indicates a logical relationship between relevant sentences. No reversion or repetition is allowed to appear. Conciseness（简洁） means all the words/sentences and paragraphs in a letter must be clear-cut and straight forward. So it is with an e-mail or telex or fax. Correctness（准确） includes the correctness of forms of writing, of grammar, spelling and of punctuation, particularly of figures. Courtesy（礼貌） means being very polite and prompt in replying to the opposite party’s letter. Your letter should be very mild and tactful, and possibly the reply should usually be sent on the same day. Any delay should be explained in a written form. Completeness（完整） includes the completeness of facts and explanations. Does it give all the information necessary to accomplish the purpose for your letter or answer fully the questions asked or implied in the incoming letter.</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000000"/>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内容占位符 2"/>
          <p:cNvSpPr>
            <a:spLocks noGrp="1"/>
          </p:cNvSpPr>
          <p:nvPr>
            <p:ph idx="1"/>
          </p:nvPr>
        </p:nvSpPr>
        <p:spPr>
          <a:xfrm>
            <a:off x="750888" y="1060450"/>
            <a:ext cx="7832725" cy="5360988"/>
          </a:xfrm>
        </p:spPr>
        <p:txBody>
          <a:bodyPr vert="horz" wrap="square" lIns="91440" tIns="45720" rIns="91440" bIns="45720" anchor="t" anchorCtr="0"/>
          <a:lstStyle/>
          <a:p>
            <a:pPr algn="just">
              <a:buNone/>
            </a:pPr>
            <a:r>
              <a:rPr lang="zh-CN" altLang="en-US" sz="2000" dirty="0"/>
              <a:t>    </a:t>
            </a:r>
            <a:r>
              <a:rPr lang="zh-CN" altLang="en-US" sz="2000" dirty="0">
                <a:solidFill>
                  <a:srgbClr val="000000"/>
                </a:solidFill>
                <a:latin typeface="Times New Roman" panose="02020603050405020304" pitchFamily="18" charset="0"/>
                <a:cs typeface="Times New Roman" panose="02020603050405020304" pitchFamily="18" charset="0"/>
              </a:rPr>
              <a:t>Contemporary Communication Tools</a:t>
            </a:r>
            <a:r>
              <a:rPr lang="zh-CN" altLang="en-US" sz="2000" b="0" dirty="0">
                <a:solidFill>
                  <a:srgbClr val="000000"/>
                </a:solidFill>
                <a:latin typeface="Times New Roman" panose="02020603050405020304" pitchFamily="18" charset="0"/>
                <a:cs typeface="Times New Roman" panose="02020603050405020304" pitchFamily="18" charset="0"/>
              </a:rPr>
              <a:t>（现代商业沟通工具）  Modern technology has enabled the creation of a myriad of new communication tools, sites and software. There are many types of communication available. The choice depends on where you are, how much time you have and how much (if any) you prefer to pay.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            First, cell phones（手机）, which have continued to increase since their introduction in the late 1980s, enable their users to send and receive email, pictures and recorded videos. Bluetooth</a:t>
            </a:r>
            <a:r>
              <a:rPr lang="zh-CN" altLang="en-US" sz="2000" dirty="0"/>
              <a:t> </a:t>
            </a:r>
            <a:r>
              <a:rPr lang="zh-CN" altLang="en-US" sz="2000" b="0" dirty="0">
                <a:solidFill>
                  <a:schemeClr val="tx1"/>
                </a:solidFill>
              </a:rPr>
              <a:t>（蓝牙）</a:t>
            </a:r>
            <a:r>
              <a:rPr lang="zh-CN" altLang="en-US" sz="2000" b="0" dirty="0">
                <a:solidFill>
                  <a:srgbClr val="000000"/>
                </a:solidFill>
                <a:latin typeface="Times New Roman" panose="02020603050405020304" pitchFamily="18" charset="0"/>
                <a:cs typeface="Times New Roman" panose="02020603050405020304" pitchFamily="18" charset="0"/>
              </a:rPr>
              <a:t> technology has further increased the communicative value of cell phones, allowing talkers to carry on their conversations hands-free with the use of a small, one-sided headset. Skype</a:t>
            </a:r>
            <a:r>
              <a:rPr lang="zh-CN" altLang="en-US" sz="2000" dirty="0"/>
              <a:t> </a:t>
            </a:r>
            <a:r>
              <a:rPr lang="zh-CN" altLang="en-US" sz="2000" b="0" dirty="0">
                <a:solidFill>
                  <a:schemeClr val="tx1"/>
                </a:solidFill>
              </a:rPr>
              <a:t>（</a:t>
            </a:r>
            <a:r>
              <a:rPr lang="en-US" altLang="zh-CN" sz="2000" b="0" dirty="0">
                <a:solidFill>
                  <a:schemeClr val="tx1"/>
                </a:solidFill>
              </a:rPr>
              <a:t>Skype</a:t>
            </a:r>
            <a:r>
              <a:rPr lang="zh-CN" altLang="en-US" sz="2000" b="0" dirty="0">
                <a:solidFill>
                  <a:schemeClr val="tx1"/>
                </a:solidFill>
              </a:rPr>
              <a:t>网络电话）</a:t>
            </a:r>
            <a:r>
              <a:rPr lang="zh-CN" altLang="en-US" sz="2000" b="0" dirty="0">
                <a:solidFill>
                  <a:schemeClr val="tx1"/>
                </a:solidFill>
                <a:latin typeface="Times New Roman" panose="02020603050405020304" pitchFamily="18" charset="0"/>
                <a:cs typeface="Times New Roman" panose="02020603050405020304" pitchFamily="18" charset="0"/>
              </a:rPr>
              <a:t> </a:t>
            </a:r>
            <a:r>
              <a:rPr lang="zh-CN" altLang="en-US" sz="2000" b="0" dirty="0">
                <a:solidFill>
                  <a:srgbClr val="000000"/>
                </a:solidFill>
                <a:latin typeface="Times New Roman" panose="02020603050405020304" pitchFamily="18" charset="0"/>
                <a:cs typeface="Times New Roman" panose="02020603050405020304" pitchFamily="18" charset="0"/>
              </a:rPr>
              <a:t>is a downloadable software that enables users to make free phone calls and send messages via the Internet. The service also offers video phone calling, allowing users to watch each other in real time while they speak. Use of Skype's free features requires a broadband Internet connection as does its paid features. Both businesses and private individuals have benefited from the convenience and immediacy of Skype's communication tools. </a:t>
            </a:r>
            <a:endParaRPr lang="zh-CN" altLang="en-US" sz="2000" b="0" dirty="0">
              <a:solidFill>
                <a:srgbClr val="000000"/>
              </a:solidFill>
              <a:latin typeface="Times New Roman" panose="02020603050405020304" pitchFamily="18" charset="0"/>
              <a:cs typeface="Times New Roman" panose="02020603050405020304" pitchFamily="18" charset="0"/>
            </a:endParaRPr>
          </a:p>
          <a:p>
            <a:pPr>
              <a:buNone/>
            </a:pPr>
            <a:endParaRPr lang="zh-CN" altLang="en-US" sz="2000" dirty="0">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内容占位符 2"/>
          <p:cNvSpPr>
            <a:spLocks noGrp="1"/>
          </p:cNvSpPr>
          <p:nvPr>
            <p:ph idx="1"/>
          </p:nvPr>
        </p:nvSpPr>
        <p:spPr>
          <a:xfrm>
            <a:off x="927100" y="1328738"/>
            <a:ext cx="7670800" cy="5122862"/>
          </a:xfrm>
        </p:spPr>
        <p:txBody>
          <a:bodyPr vert="horz" wrap="square" lIns="91440" tIns="45720" rIns="91440" bIns="45720" anchor="t" anchorCtr="0"/>
          <a:lstStyle/>
          <a:p>
            <a:pPr algn="just">
              <a:buNone/>
            </a:pPr>
            <a:r>
              <a:rPr lang="zh-CN" altLang="en-US" sz="2000" b="0" dirty="0">
                <a:solidFill>
                  <a:srgbClr val="000000"/>
                </a:solidFill>
                <a:latin typeface="Times New Roman" panose="02020603050405020304" pitchFamily="18" charset="0"/>
                <a:cs typeface="Times New Roman" panose="02020603050405020304" pitchFamily="18" charset="0"/>
              </a:rPr>
              <a:t>             </a:t>
            </a:r>
            <a:r>
              <a:rPr lang="zh-CN" altLang="en-US" sz="2000" dirty="0">
                <a:solidFill>
                  <a:srgbClr val="000000"/>
                </a:solidFill>
                <a:latin typeface="Times New Roman" panose="02020603050405020304" pitchFamily="18" charset="0"/>
                <a:cs typeface="Times New Roman" panose="02020603050405020304" pitchFamily="18" charset="0"/>
              </a:rPr>
              <a:t>Twitter</a:t>
            </a:r>
            <a:r>
              <a:rPr lang="zh-CN" altLang="en-US" sz="2000" b="0" dirty="0">
                <a:solidFill>
                  <a:srgbClr val="000000"/>
                </a:solidFill>
                <a:latin typeface="Times New Roman" panose="02020603050405020304" pitchFamily="18" charset="0"/>
                <a:cs typeface="Times New Roman" panose="02020603050405020304" pitchFamily="18" charset="0"/>
              </a:rPr>
              <a:t> </a:t>
            </a:r>
            <a:r>
              <a:rPr lang="zh-CN" altLang="en-US" sz="2000" b="0" dirty="0">
                <a:solidFill>
                  <a:schemeClr val="tx1"/>
                </a:solidFill>
              </a:rPr>
              <a:t>（推特网站）</a:t>
            </a:r>
            <a:r>
              <a:rPr lang="zh-CN" altLang="en-US" sz="2000" dirty="0"/>
              <a:t> </a:t>
            </a:r>
            <a:r>
              <a:rPr lang="zh-CN" altLang="en-US" sz="2000" b="0" dirty="0">
                <a:solidFill>
                  <a:srgbClr val="000000"/>
                </a:solidFill>
                <a:latin typeface="Times New Roman" panose="02020603050405020304" pitchFamily="18" charset="0"/>
                <a:cs typeface="Times New Roman" panose="02020603050405020304" pitchFamily="18" charset="0"/>
              </a:rPr>
              <a:t>is a popular social networking site created in 2008 which is unique in that users can write (or “tweet”) messages from either their computer or cell phone in short, concise updates, as often as they please. The concept of Twitter revolves around the idea that people can stay updated on the events of others' lives without spending a lot of time sifting through extraneous information or more elaborate weblogs. Another perk is the fact that Twitter is completely free and requires no special software. </a:t>
            </a:r>
            <a:r>
              <a:rPr lang="zh-CN" altLang="en-US" sz="2000" dirty="0">
                <a:solidFill>
                  <a:srgbClr val="000000"/>
                </a:solidFill>
                <a:latin typeface="Times New Roman" panose="02020603050405020304" pitchFamily="18" charset="0"/>
                <a:cs typeface="Times New Roman" panose="02020603050405020304" pitchFamily="18" charset="0"/>
              </a:rPr>
              <a:t>Wechat</a:t>
            </a:r>
            <a:r>
              <a:rPr lang="zh-CN" altLang="en-US" sz="2000" dirty="0"/>
              <a:t> </a:t>
            </a:r>
            <a:r>
              <a:rPr lang="zh-CN" altLang="en-US" sz="2000" b="0" dirty="0">
                <a:solidFill>
                  <a:schemeClr val="tx1"/>
                </a:solidFill>
              </a:rPr>
              <a:t>（微信）</a:t>
            </a:r>
            <a:r>
              <a:rPr lang="zh-CN" altLang="en-US" sz="2000" b="0" dirty="0">
                <a:solidFill>
                  <a:srgbClr val="000000"/>
                </a:solidFill>
                <a:latin typeface="Times New Roman" panose="02020603050405020304" pitchFamily="18" charset="0"/>
                <a:cs typeface="Times New Roman" panose="02020603050405020304" pitchFamily="18" charset="0"/>
              </a:rPr>
              <a:t> or </a:t>
            </a:r>
            <a:r>
              <a:rPr lang="zh-CN" altLang="en-US" sz="2000" dirty="0">
                <a:solidFill>
                  <a:srgbClr val="000000"/>
                </a:solidFill>
                <a:latin typeface="Times New Roman" panose="02020603050405020304" pitchFamily="18" charset="0"/>
                <a:cs typeface="Times New Roman" panose="02020603050405020304" pitchFamily="18" charset="0"/>
              </a:rPr>
              <a:t>QQ</a:t>
            </a:r>
            <a:r>
              <a:rPr lang="zh-CN" altLang="en-US" sz="2000" b="0" dirty="0">
                <a:solidFill>
                  <a:srgbClr val="000000"/>
                </a:solidFill>
                <a:latin typeface="Times New Roman" panose="02020603050405020304" pitchFamily="18" charset="0"/>
                <a:cs typeface="Times New Roman" panose="02020603050405020304" pitchFamily="18" charset="0"/>
              </a:rPr>
              <a:t>, both developed by Tencent, has been a fast and effective messaging application. This kind of instant messaging application enables users to communicate with each other on the internet or mobile phone via short written, spoken or even video messages delivered almost immediately after the content is created. </a:t>
            </a:r>
            <a:endParaRPr lang="zh-CN" altLang="en-US" sz="2000" b="0" dirty="0">
              <a:solidFill>
                <a:srgbClr val="000000"/>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内容占位符 2"/>
          <p:cNvSpPr>
            <a:spLocks noGrp="1"/>
          </p:cNvSpPr>
          <p:nvPr>
            <p:ph idx="4294967295"/>
          </p:nvPr>
        </p:nvSpPr>
        <p:spPr>
          <a:xfrm>
            <a:off x="1089333" y="1735138"/>
            <a:ext cx="7670800" cy="5122862"/>
          </a:xfrm>
        </p:spPr>
        <p:txBody>
          <a:bodyPr vert="horz" wrap="square" lIns="91440" tIns="45720" rIns="91440" bIns="45720" anchor="t" anchorCtr="0"/>
          <a:lstStyle/>
          <a:p>
            <a:pPr algn="just">
              <a:buNone/>
            </a:pPr>
            <a:r>
              <a:rPr lang="en-US" altLang="zh-CN" sz="2000" b="0" dirty="0" smtClean="0">
                <a:solidFill>
                  <a:srgbClr val="000000"/>
                </a:solidFill>
                <a:latin typeface="Times New Roman" panose="02020603050405020304" pitchFamily="18" charset="0"/>
                <a:cs typeface="Times New Roman" panose="02020603050405020304" pitchFamily="18" charset="0"/>
              </a:rPr>
              <a:t>            The utilization and acceleration of internet will build efficient flow system and  promote the deeper integration of the digital economy and the real economy so as to create   internationally competitive digital industrial clusters.</a:t>
            </a:r>
            <a:r>
              <a:rPr lang="zh-CN" altLang="en-US" sz="2000" b="0" dirty="0" smtClean="0">
                <a:solidFill>
                  <a:srgbClr val="000000"/>
                </a:solidFill>
                <a:latin typeface="Times New Roman" panose="02020603050405020304" pitchFamily="18" charset="0"/>
                <a:cs typeface="Times New Roman" panose="02020603050405020304" pitchFamily="18" charset="0"/>
              </a:rPr>
              <a:t>. </a:t>
            </a:r>
            <a:endParaRPr lang="zh-CN" altLang="en-US" sz="2000" b="0" dirty="0">
              <a:solidFill>
                <a:srgbClr val="000000"/>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tags/tag1.xml><?xml version="1.0" encoding="utf-8"?>
<p:tagLst xmlns:p="http://schemas.openxmlformats.org/presentationml/2006/main">
  <p:tag name="COMMONDATA" val="eyJoZGlkIjoiMjBmMGU4YTEzNTE0YTkxZmRiZTE3YjUyM2NjYzRkMjkifQ=="/>
  <p:tag name="commondata" val="eyJoZGlkIjoiM2YxMGI0N2Y3OWRmYTMyNGIxM2ZhZmQzZDBjNTExZmUifQ=="/>
</p:tagLst>
</file>

<file path=ppt/theme/theme1.xml><?xml version="1.0" encoding="utf-8"?>
<a:theme xmlns:a="http://schemas.openxmlformats.org/drawingml/2006/main" name="437TGp_bizpeople_light_ani">
  <a:themeElements>
    <a:clrScheme name="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fontScheme name="437TGp_bizpeople_light_ani">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53882" dir="13500000" algn="ctr"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en-US" alt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53882" dir="13500000" algn="ctr"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en-US" alt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clrMap bg1="lt1" tx1="dk1" bg2="lt2" tx2="dk2" accent1="accent1" accent2="accent2" accent3="accent3" accent4="accent4" accent5="accent5" accent6="accent6" hlink="hlink" folHlink="folHlink"/>
    </a:extraClrScheme>
    <a:extraClrScheme>
      <a:clrScheme name="437TGp_bizpeople_light_ani 2">
        <a:dk1>
          <a:srgbClr val="000000"/>
        </a:dk1>
        <a:lt1>
          <a:srgbClr val="FFFFFF"/>
        </a:lt1>
        <a:dk2>
          <a:srgbClr val="702424"/>
        </a:dk2>
        <a:lt2>
          <a:srgbClr val="C0C0C0"/>
        </a:lt2>
        <a:accent1>
          <a:srgbClr val="54BBBE"/>
        </a:accent1>
        <a:accent2>
          <a:srgbClr val="E49514"/>
        </a:accent2>
        <a:accent3>
          <a:srgbClr val="FFFFFF"/>
        </a:accent3>
        <a:accent4>
          <a:srgbClr val="000000"/>
        </a:accent4>
        <a:accent5>
          <a:srgbClr val="B3DADB"/>
        </a:accent5>
        <a:accent6>
          <a:srgbClr val="CF8711"/>
        </a:accent6>
        <a:hlink>
          <a:srgbClr val="6C9A42"/>
        </a:hlink>
        <a:folHlink>
          <a:srgbClr val="82ABBE"/>
        </a:folHlink>
      </a:clrScheme>
      <a:clrMap bg1="lt1" tx1="dk1" bg2="lt2" tx2="dk2" accent1="accent1" accent2="accent2" accent3="accent3" accent4="accent4" accent5="accent5" accent6="accent6" hlink="hlink" folHlink="folHlink"/>
    </a:extraClrScheme>
    <a:extraClrScheme>
      <a:clrScheme name="437TGp_bizpeople_light_ani 3">
        <a:dk1>
          <a:srgbClr val="003366"/>
        </a:dk1>
        <a:lt1>
          <a:srgbClr val="FFFFFF"/>
        </a:lt1>
        <a:dk2>
          <a:srgbClr val="000000"/>
        </a:dk2>
        <a:lt2>
          <a:srgbClr val="DDDDDD"/>
        </a:lt2>
        <a:accent1>
          <a:srgbClr val="438ACB"/>
        </a:accent1>
        <a:accent2>
          <a:srgbClr val="32A287"/>
        </a:accent2>
        <a:accent3>
          <a:srgbClr val="FFFFFF"/>
        </a:accent3>
        <a:accent4>
          <a:srgbClr val="002A56"/>
        </a:accent4>
        <a:accent5>
          <a:srgbClr val="B0C4E2"/>
        </a:accent5>
        <a:accent6>
          <a:srgbClr val="2C927A"/>
        </a:accent6>
        <a:hlink>
          <a:srgbClr val="729943"/>
        </a:hlink>
        <a:folHlink>
          <a:srgbClr val="82B4B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437TGp_bizpeople_light_ani">
  <a:themeElements>
    <a:clrScheme name="1_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fontScheme name="1_437TGp_bizpeople_light_ani">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53882" dir="13500000" algn="ctr"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en-US" alt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53882" dir="13500000" algn="ctr"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en-US" alt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1_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clrMap bg1="lt1" tx1="dk1" bg2="lt2" tx2="dk2" accent1="accent1" accent2="accent2" accent3="accent3" accent4="accent4" accent5="accent5" accent6="accent6" hlink="hlink" folHlink="folHlink"/>
    </a:extraClrScheme>
    <a:extraClrScheme>
      <a:clrScheme name="1_437TGp_bizpeople_light_ani 2">
        <a:dk1>
          <a:srgbClr val="000000"/>
        </a:dk1>
        <a:lt1>
          <a:srgbClr val="FFFFFF"/>
        </a:lt1>
        <a:dk2>
          <a:srgbClr val="702424"/>
        </a:dk2>
        <a:lt2>
          <a:srgbClr val="C0C0C0"/>
        </a:lt2>
        <a:accent1>
          <a:srgbClr val="54BBBE"/>
        </a:accent1>
        <a:accent2>
          <a:srgbClr val="E49514"/>
        </a:accent2>
        <a:accent3>
          <a:srgbClr val="FFFFFF"/>
        </a:accent3>
        <a:accent4>
          <a:srgbClr val="000000"/>
        </a:accent4>
        <a:accent5>
          <a:srgbClr val="B3DADB"/>
        </a:accent5>
        <a:accent6>
          <a:srgbClr val="CF8711"/>
        </a:accent6>
        <a:hlink>
          <a:srgbClr val="6C9A42"/>
        </a:hlink>
        <a:folHlink>
          <a:srgbClr val="82ABBE"/>
        </a:folHlink>
      </a:clrScheme>
      <a:clrMap bg1="lt1" tx1="dk1" bg2="lt2" tx2="dk2" accent1="accent1" accent2="accent2" accent3="accent3" accent4="accent4" accent5="accent5" accent6="accent6" hlink="hlink" folHlink="folHlink"/>
    </a:extraClrScheme>
    <a:extraClrScheme>
      <a:clrScheme name="1_437TGp_bizpeople_light_ani 3">
        <a:dk1>
          <a:srgbClr val="003366"/>
        </a:dk1>
        <a:lt1>
          <a:srgbClr val="FFFFFF"/>
        </a:lt1>
        <a:dk2>
          <a:srgbClr val="000000"/>
        </a:dk2>
        <a:lt2>
          <a:srgbClr val="DDDDDD"/>
        </a:lt2>
        <a:accent1>
          <a:srgbClr val="438ACB"/>
        </a:accent1>
        <a:accent2>
          <a:srgbClr val="32A287"/>
        </a:accent2>
        <a:accent3>
          <a:srgbClr val="FFFFFF"/>
        </a:accent3>
        <a:accent4>
          <a:srgbClr val="002A56"/>
        </a:accent4>
        <a:accent5>
          <a:srgbClr val="B0C4E2"/>
        </a:accent5>
        <a:accent6>
          <a:srgbClr val="2C927A"/>
        </a:accent6>
        <a:hlink>
          <a:srgbClr val="729943"/>
        </a:hlink>
        <a:folHlink>
          <a:srgbClr val="82B4B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22282</Words>
  <Application>WPS 演示</Application>
  <PresentationFormat>全屏显示(4:3)</PresentationFormat>
  <Paragraphs>458</Paragraphs>
  <Slides>37</Slides>
  <Notes>2</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37</vt:i4>
      </vt:variant>
    </vt:vector>
  </HeadingPairs>
  <TitlesOfParts>
    <vt:vector size="52" baseType="lpstr">
      <vt:lpstr>Arial</vt:lpstr>
      <vt:lpstr>宋体</vt:lpstr>
      <vt:lpstr>Wingdings</vt:lpstr>
      <vt:lpstr>Verdana</vt:lpstr>
      <vt:lpstr>Calibri</vt:lpstr>
      <vt:lpstr>Times New Roman</vt:lpstr>
      <vt:lpstr>Cambria Math</vt:lpstr>
      <vt:lpstr>黑体</vt:lpstr>
      <vt:lpstr>等线</vt:lpstr>
      <vt:lpstr>微软雅黑</vt:lpstr>
      <vt:lpstr>Arial Unicode MS</vt:lpstr>
      <vt:lpstr>Roboto Light</vt:lpstr>
      <vt:lpstr>Roboto</vt:lpstr>
      <vt:lpstr>437TGp_bizpeople_light_ani</vt:lpstr>
      <vt:lpstr>1_437TGp_bizpeople_light_ani</vt:lpstr>
      <vt:lpstr> Unit 1 Business English Writing 商务英语写作基础知识介绍 </vt:lpstr>
      <vt:lpstr> Ⅰ. Learning Objectives</vt:lpstr>
      <vt:lpstr>Ⅱ.Leading-In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Ⅲ. Formatting                                       Case 1:   </vt:lpstr>
      <vt:lpstr>Task 2 Directions: Read the sample and answer the following questions. </vt:lpstr>
      <vt:lpstr>PowerPoint 演示文稿</vt:lpstr>
      <vt:lpstr>Case 2: </vt:lpstr>
      <vt:lpstr>PowerPoint 演示文稿</vt:lpstr>
      <vt:lpstr>PowerPoint 演示文稿</vt:lpstr>
      <vt:lpstr>Task 3  Directions: Read the sample and summarize the writing process. </vt:lpstr>
      <vt:lpstr>PowerPoint 演示文稿</vt:lpstr>
      <vt:lpstr>Ⅳ.Useful Expressions                               1.Words and Phrases </vt:lpstr>
      <vt:lpstr>PowerPoint 演示文稿</vt:lpstr>
      <vt:lpstr>PowerPoint 演示文稿</vt:lpstr>
      <vt:lpstr>PowerPoint 演示文稿</vt:lpstr>
      <vt:lpstr>PowerPoint 演示文稿</vt:lpstr>
      <vt:lpstr>PowerPoint 演示文稿</vt:lpstr>
      <vt:lpstr>Ⅴ Strategy </vt:lpstr>
      <vt:lpstr>VI. Practice                                     Task 4  Directions: Translate the following English sentences to Chinese and vice versa.   </vt:lpstr>
      <vt:lpstr>PowerPoint 演示文稿</vt:lpstr>
      <vt:lpstr>PowerPoint 演示文稿</vt:lpstr>
      <vt:lpstr>Task 5 Directions: Read the following  letter and fill in the blanks with the right expressions according to the Chinese.   </vt:lpstr>
      <vt:lpstr>PowerPoint 演示文稿</vt:lpstr>
      <vt:lpstr> Task 6  Directions: choose the right items for each of the following parts of a report.  </vt:lpstr>
      <vt:lpstr>PowerPoint 演示文稿</vt:lpstr>
      <vt:lpstr>PowerPoint 演示文稿</vt:lpstr>
      <vt:lpstr>VII. Read for Reference                           1. A sample of business letter.  </vt:lpstr>
      <vt:lpstr>2. A sample of business report. </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ThemeGallery PowerTemplate</dc:title>
  <dc:creator>www.themegallery.com</dc:creator>
  <cp:lastModifiedBy>Vera~</cp:lastModifiedBy>
  <cp:revision>240</cp:revision>
  <dcterms:created xsi:type="dcterms:W3CDTF">2007-05-12T02:23:00Z</dcterms:created>
  <dcterms:modified xsi:type="dcterms:W3CDTF">2024-06-06T10:51:45Z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2052-12.1.0.16729</vt:lpwstr>
  </property>
  <property fmtid="{D5CDD505-2E9C-101B-9397-08002B2CF9AE}" pid="3" name="ICV">
    <vt:lpwstr>84639E3BB5074A6191033F26424913C5</vt:lpwstr>
  </property>
</Properties>
</file>